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4" r:id="rId3"/>
    <p:sldId id="263" r:id="rId4"/>
    <p:sldId id="266" r:id="rId5"/>
    <p:sldId id="267" r:id="rId6"/>
    <p:sldId id="264" r:id="rId7"/>
    <p:sldId id="265" r:id="rId8"/>
    <p:sldId id="268" r:id="rId9"/>
    <p:sldId id="257" r:id="rId10"/>
    <p:sldId id="285" r:id="rId11"/>
    <p:sldId id="284" r:id="rId12"/>
    <p:sldId id="286" r:id="rId13"/>
    <p:sldId id="283" r:id="rId14"/>
    <p:sldId id="293" r:id="rId15"/>
    <p:sldId id="269" r:id="rId16"/>
    <p:sldId id="270" r:id="rId17"/>
    <p:sldId id="271" r:id="rId18"/>
    <p:sldId id="272" r:id="rId19"/>
    <p:sldId id="275" r:id="rId20"/>
    <p:sldId id="276" r:id="rId21"/>
    <p:sldId id="280" r:id="rId22"/>
    <p:sldId id="281" r:id="rId23"/>
    <p:sldId id="282" r:id="rId24"/>
    <p:sldId id="274" r:id="rId25"/>
    <p:sldId id="278" r:id="rId26"/>
    <p:sldId id="279" r:id="rId27"/>
    <p:sldId id="277" r:id="rId28"/>
    <p:sldId id="296" r:id="rId29"/>
    <p:sldId id="287" r:id="rId30"/>
    <p:sldId id="288" r:id="rId31"/>
    <p:sldId id="289" r:id="rId32"/>
    <p:sldId id="290" r:id="rId33"/>
    <p:sldId id="292" r:id="rId34"/>
    <p:sldId id="297" r:id="rId3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417D-047A-44B4-960A-9FC9B5D30C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B5ED50-D7AD-4DC6-961B-1531B672B2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375BAC-F02E-4CCA-8716-9AEFDCD85F12}"/>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5" name="Footer Placeholder 4">
            <a:extLst>
              <a:ext uri="{FF2B5EF4-FFF2-40B4-BE49-F238E27FC236}">
                <a16:creationId xmlns:a16="http://schemas.microsoft.com/office/drawing/2014/main" id="{27E72707-73DF-4BDD-B8C5-F52D38B03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5A443-02A7-4FB6-A31F-B26CC50400FB}"/>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3612845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7F67A-9DC1-40D9-AFB4-5E70A52CBD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E020C7-7D90-4E2C-8DB5-AC87099B260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F662FC-1629-4423-9784-27A943A10AF3}"/>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5" name="Footer Placeholder 4">
            <a:extLst>
              <a:ext uri="{FF2B5EF4-FFF2-40B4-BE49-F238E27FC236}">
                <a16:creationId xmlns:a16="http://schemas.microsoft.com/office/drawing/2014/main" id="{1C3EB175-92B1-4AF0-AEFD-170974B2C5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7697D0-A385-40F7-92E9-03BB816EF4FE}"/>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26333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06D219-B563-456A-924A-65EA54BC62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74A37-B73C-45FF-BB9E-83D56E20E4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ADD759-F8E7-4CD3-A3B0-6A1157D8004F}"/>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5" name="Footer Placeholder 4">
            <a:extLst>
              <a:ext uri="{FF2B5EF4-FFF2-40B4-BE49-F238E27FC236}">
                <a16:creationId xmlns:a16="http://schemas.microsoft.com/office/drawing/2014/main" id="{504FB9E7-9331-4B5D-85C9-390220674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29B88-E7EF-45A0-AAE0-5F11692CA93B}"/>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3257120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5974-CC11-40C4-A4E4-AED9FBA32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F14122-B778-4007-99D6-B489DC9088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EB6C6-DE47-4402-83C9-0F886E228F17}"/>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5" name="Footer Placeholder 4">
            <a:extLst>
              <a:ext uri="{FF2B5EF4-FFF2-40B4-BE49-F238E27FC236}">
                <a16:creationId xmlns:a16="http://schemas.microsoft.com/office/drawing/2014/main" id="{3019914E-1761-40A3-90AA-03C0F32CCA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5DC815-F8E0-400D-85AB-8FA618295087}"/>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2707393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5B24F-DB3A-4D70-9C33-6FE5939FC8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B4DF52-1F14-48A4-9583-DB1560145E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5E5AA40-011A-4321-BFA3-B22232DEF0A1}"/>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5" name="Footer Placeholder 4">
            <a:extLst>
              <a:ext uri="{FF2B5EF4-FFF2-40B4-BE49-F238E27FC236}">
                <a16:creationId xmlns:a16="http://schemas.microsoft.com/office/drawing/2014/main" id="{CD719735-6B40-4CC0-98C7-5D1EA045E2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BB0A2-C4B4-43C3-B11D-8D0BF1F23ED3}"/>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3660508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80199-867A-4044-A91B-BE6095309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17E03-EB08-47EC-9502-89EAE19CFA7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0FD890-0A36-44F7-98C3-CDF891FBD3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EF89E-5491-4639-8373-0EFA9293A84D}"/>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6" name="Footer Placeholder 5">
            <a:extLst>
              <a:ext uri="{FF2B5EF4-FFF2-40B4-BE49-F238E27FC236}">
                <a16:creationId xmlns:a16="http://schemas.microsoft.com/office/drawing/2014/main" id="{78705377-E3DE-4B6D-B3B0-52C58D848D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12287-CC0F-4C56-A714-394FAAA75C9A}"/>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4260256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01C17-772C-47AC-BB63-DFAC52BC97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995CF25-1168-4124-8A50-E8B61F29D5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DEDDBA-FD0C-482A-B447-C9F7359DF9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9D46E0-55E8-4E75-A67A-5B96CBB87F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81B0208-7EFF-42C8-9806-CAC22CDB7E2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2C81F1-2B0A-479B-A7F6-9F206C772F83}"/>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8" name="Footer Placeholder 7">
            <a:extLst>
              <a:ext uri="{FF2B5EF4-FFF2-40B4-BE49-F238E27FC236}">
                <a16:creationId xmlns:a16="http://schemas.microsoft.com/office/drawing/2014/main" id="{19A4E272-E14C-4935-8953-933BF42BF2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FFC50B-A7A3-4EBF-9499-E53A96B6C437}"/>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1636632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BE3F1-A73D-4848-BD37-570DDD5E6D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87360D-D1F3-4410-B2B0-5C7BC175484D}"/>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4" name="Footer Placeholder 3">
            <a:extLst>
              <a:ext uri="{FF2B5EF4-FFF2-40B4-BE49-F238E27FC236}">
                <a16:creationId xmlns:a16="http://schemas.microsoft.com/office/drawing/2014/main" id="{F916B7FC-B91A-4484-BA02-70F6EAC29D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7C29AD-2426-4648-A870-796E717350F7}"/>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4011531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6286F4-1AF5-4C8F-8F3C-5E87008A8C7C}"/>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3" name="Footer Placeholder 2">
            <a:extLst>
              <a:ext uri="{FF2B5EF4-FFF2-40B4-BE49-F238E27FC236}">
                <a16:creationId xmlns:a16="http://schemas.microsoft.com/office/drawing/2014/main" id="{06F2530F-ED4F-4DEB-8ECC-238B447812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EB0E16-9D28-4DAA-983D-6B48DF0634A6}"/>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95734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0AEB-BC91-4C10-8454-214C9B44C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427E9-F925-40E0-9274-8B32F71779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FB779-E351-4B05-81F5-CDEFF02F81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E08D0A-25D3-411F-B5F0-D23AF42FB40F}"/>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6" name="Footer Placeholder 5">
            <a:extLst>
              <a:ext uri="{FF2B5EF4-FFF2-40B4-BE49-F238E27FC236}">
                <a16:creationId xmlns:a16="http://schemas.microsoft.com/office/drawing/2014/main" id="{526D3A65-E936-483D-B09F-659BBE05A2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D1E1F-CB12-4C64-81A6-5BE33CE0B26A}"/>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3859570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8E579-21D4-45C2-9C54-AB9BCD15E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8B6824-E1BC-4609-80B8-1DEC7EF00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3C29B0-A02B-4C60-908F-B9126924D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A032CB-2C5D-42E2-B035-E6BC1BF23712}"/>
              </a:ext>
            </a:extLst>
          </p:cNvPr>
          <p:cNvSpPr>
            <a:spLocks noGrp="1"/>
          </p:cNvSpPr>
          <p:nvPr>
            <p:ph type="dt" sz="half" idx="10"/>
          </p:nvPr>
        </p:nvSpPr>
        <p:spPr/>
        <p:txBody>
          <a:bodyPr/>
          <a:lstStyle/>
          <a:p>
            <a:fld id="{607ED333-59F6-4485-A9FD-88880B1563D1}" type="datetimeFigureOut">
              <a:rPr lang="en-US" smtClean="0"/>
              <a:t>11/2/2017</a:t>
            </a:fld>
            <a:endParaRPr lang="en-US"/>
          </a:p>
        </p:txBody>
      </p:sp>
      <p:sp>
        <p:nvSpPr>
          <p:cNvPr id="6" name="Footer Placeholder 5">
            <a:extLst>
              <a:ext uri="{FF2B5EF4-FFF2-40B4-BE49-F238E27FC236}">
                <a16:creationId xmlns:a16="http://schemas.microsoft.com/office/drawing/2014/main" id="{A7FFF4FB-760A-48A9-9E19-F2A42DD50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DE175-3D71-4F7A-9AAC-51E7E767D915}"/>
              </a:ext>
            </a:extLst>
          </p:cNvPr>
          <p:cNvSpPr>
            <a:spLocks noGrp="1"/>
          </p:cNvSpPr>
          <p:nvPr>
            <p:ph type="sldNum" sz="quarter" idx="12"/>
          </p:nvPr>
        </p:nvSpPr>
        <p:spPr/>
        <p:txBody>
          <a:bodyPr/>
          <a:lstStyle/>
          <a:p>
            <a:fld id="{06CC07C8-851E-44A8-B234-264FCE0101DC}" type="slidenum">
              <a:rPr lang="en-US" smtClean="0"/>
              <a:t>‹#›</a:t>
            </a:fld>
            <a:endParaRPr lang="en-US"/>
          </a:p>
        </p:txBody>
      </p:sp>
    </p:spTree>
    <p:extLst>
      <p:ext uri="{BB962C8B-B14F-4D97-AF65-F5344CB8AC3E}">
        <p14:creationId xmlns:p14="http://schemas.microsoft.com/office/powerpoint/2010/main" val="3415136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EAEF5D-447B-4848-BB65-93FE1B7DA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A02925-592C-4B67-849B-34E978D1ED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639096-CD8D-4C74-8506-07468811A6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ED333-59F6-4485-A9FD-88880B1563D1}" type="datetimeFigureOut">
              <a:rPr lang="en-US" smtClean="0"/>
              <a:t>11/2/2017</a:t>
            </a:fld>
            <a:endParaRPr lang="en-US"/>
          </a:p>
        </p:txBody>
      </p:sp>
      <p:sp>
        <p:nvSpPr>
          <p:cNvPr id="5" name="Footer Placeholder 4">
            <a:extLst>
              <a:ext uri="{FF2B5EF4-FFF2-40B4-BE49-F238E27FC236}">
                <a16:creationId xmlns:a16="http://schemas.microsoft.com/office/drawing/2014/main" id="{A0100E1B-2F25-4E53-83AD-4F0E80FA94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086CD6-E899-4C07-B546-FA8512580A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C07C8-851E-44A8-B234-264FCE0101DC}" type="slidenum">
              <a:rPr lang="en-US" smtClean="0"/>
              <a:t>‹#›</a:t>
            </a:fld>
            <a:endParaRPr lang="en-US"/>
          </a:p>
        </p:txBody>
      </p:sp>
    </p:spTree>
    <p:extLst>
      <p:ext uri="{BB962C8B-B14F-4D97-AF65-F5344CB8AC3E}">
        <p14:creationId xmlns:p14="http://schemas.microsoft.com/office/powerpoint/2010/main" val="1987373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5" Type="http://schemas.openxmlformats.org/officeDocument/2006/relationships/image" Target="../media/image29.jpg"/><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2.jp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072C2-2050-45E9-B7BD-E8CF4F49733D}"/>
              </a:ext>
            </a:extLst>
          </p:cNvPr>
          <p:cNvSpPr>
            <a:spLocks noGrp="1"/>
          </p:cNvSpPr>
          <p:nvPr>
            <p:ph type="ctrTitle"/>
          </p:nvPr>
        </p:nvSpPr>
        <p:spPr>
          <a:xfrm>
            <a:off x="0" y="2929221"/>
            <a:ext cx="12192000" cy="1068421"/>
          </a:xfrm>
          <a:solidFill>
            <a:schemeClr val="accent6">
              <a:lumMod val="40000"/>
              <a:lumOff val="60000"/>
            </a:schemeClr>
          </a:solidFill>
        </p:spPr>
        <p:txBody>
          <a:bodyPr/>
          <a:lstStyle/>
          <a:p>
            <a:r>
              <a:rPr lang="en-US" dirty="0"/>
              <a:t>PMAC 2017 Annual Meeting</a:t>
            </a:r>
          </a:p>
        </p:txBody>
      </p:sp>
      <p:sp>
        <p:nvSpPr>
          <p:cNvPr id="3" name="Subtitle 2">
            <a:extLst>
              <a:ext uri="{FF2B5EF4-FFF2-40B4-BE49-F238E27FC236}">
                <a16:creationId xmlns:a16="http://schemas.microsoft.com/office/drawing/2014/main" id="{32549ADB-6977-4EBA-A62D-FB423193CB35}"/>
              </a:ext>
            </a:extLst>
          </p:cNvPr>
          <p:cNvSpPr>
            <a:spLocks noGrp="1"/>
          </p:cNvSpPr>
          <p:nvPr>
            <p:ph type="subTitle" idx="1"/>
          </p:nvPr>
        </p:nvSpPr>
        <p:spPr>
          <a:xfrm>
            <a:off x="1524000" y="4089718"/>
            <a:ext cx="9144000" cy="1655762"/>
          </a:xfrm>
        </p:spPr>
        <p:txBody>
          <a:bodyPr/>
          <a:lstStyle/>
          <a:p>
            <a:r>
              <a:rPr lang="en-US" sz="4800" dirty="0">
                <a:solidFill>
                  <a:schemeClr val="accent2">
                    <a:lumMod val="75000"/>
                  </a:schemeClr>
                </a:solidFill>
                <a:latin typeface="Maiandra GD" panose="020E0502030308020204" pitchFamily="34" charset="0"/>
              </a:rPr>
              <a:t>Southwest Corridor Park </a:t>
            </a:r>
          </a:p>
          <a:p>
            <a:r>
              <a:rPr lang="en-US" dirty="0"/>
              <a:t>Connecting Neighbors from Forest Hills to Back Bay</a:t>
            </a:r>
          </a:p>
        </p:txBody>
      </p:sp>
      <p:pic>
        <p:nvPicPr>
          <p:cNvPr id="4" name="Picture 3" descr="A close up of text on a white background&#10;&#10;Description generated with high confidence">
            <a:extLst>
              <a:ext uri="{FF2B5EF4-FFF2-40B4-BE49-F238E27FC236}">
                <a16:creationId xmlns:a16="http://schemas.microsoft.com/office/drawing/2014/main" id="{CEEA334E-5B26-4C20-88A7-2BE84C26524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300536" y="716280"/>
            <a:ext cx="3661493" cy="2120865"/>
          </a:xfrm>
          <a:prstGeom prst="rect">
            <a:avLst/>
          </a:prstGeom>
        </p:spPr>
      </p:pic>
    </p:spTree>
    <p:extLst>
      <p:ext uri="{BB962C8B-B14F-4D97-AF65-F5344CB8AC3E}">
        <p14:creationId xmlns:p14="http://schemas.microsoft.com/office/powerpoint/2010/main" val="2131705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3CD8D-530E-44A4-AC39-B4C0B421D6A7}"/>
              </a:ext>
            </a:extLst>
          </p:cNvPr>
          <p:cNvSpPr/>
          <p:nvPr/>
        </p:nvSpPr>
        <p:spPr>
          <a:xfrm>
            <a:off x="71120" y="71119"/>
            <a:ext cx="1773329" cy="191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BDDD31-285A-4942-A147-CFC3ED8F5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176031" y="174511"/>
            <a:ext cx="1563505" cy="1583408"/>
          </a:xfrm>
          <a:prstGeom prst="rect">
            <a:avLst/>
          </a:prstGeom>
        </p:spPr>
      </p:pic>
      <p:sp>
        <p:nvSpPr>
          <p:cNvPr id="12" name="TextBox 11">
            <a:extLst>
              <a:ext uri="{FF2B5EF4-FFF2-40B4-BE49-F238E27FC236}">
                <a16:creationId xmlns:a16="http://schemas.microsoft.com/office/drawing/2014/main" id="{5685A0BA-4ABA-4BD2-85A8-5A023A442BF9}"/>
              </a:ext>
            </a:extLst>
          </p:cNvPr>
          <p:cNvSpPr txBox="1"/>
          <p:nvPr/>
        </p:nvSpPr>
        <p:spPr>
          <a:xfrm>
            <a:off x="205534" y="2317657"/>
            <a:ext cx="5223114" cy="3693319"/>
          </a:xfrm>
          <a:prstGeom prst="rect">
            <a:avLst/>
          </a:prstGeom>
          <a:solidFill>
            <a:schemeClr val="accent6">
              <a:lumMod val="20000"/>
              <a:lumOff val="80000"/>
            </a:schemeClr>
          </a:solidFill>
        </p:spPr>
        <p:txBody>
          <a:bodyPr wrap="square" rtlCol="0">
            <a:spAutoFit/>
          </a:bodyPr>
          <a:lstStyle/>
          <a:p>
            <a:r>
              <a:rPr lang="en-US" dirty="0"/>
              <a:t>A volunteer highlight this summer: One of our volunteers made a connection between the SWCPC and the project managers of the Christian Science Plaza renovation project.  Since the nearby Christian Science Church is repairing and restoring the Christian Science Plaza, they donated perennials from their gardens to the Southwest Corridor Park Conservancy. One Saturday morning in July, the neighborhood was dotted with gardeners and wheelbarrows full of plants, transporting plants to the park. These plants are now found in gardens around the park, as very welcome additions to the landscape. </a:t>
            </a:r>
          </a:p>
          <a:p>
            <a:endParaRPr lang="en-US" dirty="0"/>
          </a:p>
        </p:txBody>
      </p:sp>
      <p:pic>
        <p:nvPicPr>
          <p:cNvPr id="4" name="Picture 3" descr="A group of people standing outside of a building&#10;&#10;Description generated with high confidence">
            <a:extLst>
              <a:ext uri="{FF2B5EF4-FFF2-40B4-BE49-F238E27FC236}">
                <a16:creationId xmlns:a16="http://schemas.microsoft.com/office/drawing/2014/main" id="{2C74B3B6-93F3-41E3-B5DB-9E6CFD011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1529" y="220578"/>
            <a:ext cx="5684520" cy="5684520"/>
          </a:xfrm>
          <a:prstGeom prst="rect">
            <a:avLst/>
          </a:prstGeom>
        </p:spPr>
      </p:pic>
    </p:spTree>
    <p:extLst>
      <p:ext uri="{BB962C8B-B14F-4D97-AF65-F5344CB8AC3E}">
        <p14:creationId xmlns:p14="http://schemas.microsoft.com/office/powerpoint/2010/main" val="645336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3CD8D-530E-44A4-AC39-B4C0B421D6A7}"/>
              </a:ext>
            </a:extLst>
          </p:cNvPr>
          <p:cNvSpPr/>
          <p:nvPr/>
        </p:nvSpPr>
        <p:spPr>
          <a:xfrm>
            <a:off x="71120" y="71119"/>
            <a:ext cx="1773329" cy="191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BDDD31-285A-4942-A147-CFC3ED8F5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176031" y="174511"/>
            <a:ext cx="1563505" cy="1583408"/>
          </a:xfrm>
          <a:prstGeom prst="rect">
            <a:avLst/>
          </a:prstGeom>
        </p:spPr>
      </p:pic>
      <p:sp>
        <p:nvSpPr>
          <p:cNvPr id="12" name="TextBox 11">
            <a:extLst>
              <a:ext uri="{FF2B5EF4-FFF2-40B4-BE49-F238E27FC236}">
                <a16:creationId xmlns:a16="http://schemas.microsoft.com/office/drawing/2014/main" id="{5685A0BA-4ABA-4BD2-85A8-5A023A442BF9}"/>
              </a:ext>
            </a:extLst>
          </p:cNvPr>
          <p:cNvSpPr txBox="1"/>
          <p:nvPr/>
        </p:nvSpPr>
        <p:spPr>
          <a:xfrm>
            <a:off x="244035" y="2251777"/>
            <a:ext cx="2595418" cy="3416320"/>
          </a:xfrm>
          <a:prstGeom prst="rect">
            <a:avLst/>
          </a:prstGeom>
          <a:noFill/>
        </p:spPr>
        <p:txBody>
          <a:bodyPr wrap="square" rtlCol="0">
            <a:spAutoFit/>
          </a:bodyPr>
          <a:lstStyle/>
          <a:p>
            <a:r>
              <a:rPr lang="en-US" sz="3600" dirty="0"/>
              <a:t>Plant Donation from the Christian Science Plaza Project</a:t>
            </a:r>
          </a:p>
        </p:txBody>
      </p:sp>
      <p:pic>
        <p:nvPicPr>
          <p:cNvPr id="3" name="Picture 2" descr="A person standing in front of a building&#10;&#10;Description generated with very high confidence">
            <a:extLst>
              <a:ext uri="{FF2B5EF4-FFF2-40B4-BE49-F238E27FC236}">
                <a16:creationId xmlns:a16="http://schemas.microsoft.com/office/drawing/2014/main" id="{EE4F3372-4B68-4917-8AD0-2F45E8B11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261" y="249721"/>
            <a:ext cx="3454667" cy="4606223"/>
          </a:xfrm>
          <a:prstGeom prst="rect">
            <a:avLst/>
          </a:prstGeom>
        </p:spPr>
      </p:pic>
      <p:pic>
        <p:nvPicPr>
          <p:cNvPr id="5" name="Picture 4" descr="A person standing in front of a building&#10;&#10;Description generated with very high confidence">
            <a:extLst>
              <a:ext uri="{FF2B5EF4-FFF2-40B4-BE49-F238E27FC236}">
                <a16:creationId xmlns:a16="http://schemas.microsoft.com/office/drawing/2014/main" id="{261B9E39-7E55-4077-856C-6AADCB1CD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6683" y="213357"/>
            <a:ext cx="4080309" cy="4080309"/>
          </a:xfrm>
          <a:prstGeom prst="rect">
            <a:avLst/>
          </a:prstGeom>
        </p:spPr>
      </p:pic>
      <p:pic>
        <p:nvPicPr>
          <p:cNvPr id="8" name="Picture 7" descr="A person riding a motorcycle on a city street&#10;&#10;Description generated with high confidence">
            <a:extLst>
              <a:ext uri="{FF2B5EF4-FFF2-40B4-BE49-F238E27FC236}">
                <a16:creationId xmlns:a16="http://schemas.microsoft.com/office/drawing/2014/main" id="{3DE0040D-8C2B-412F-A045-2101B1022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3120" y="3321727"/>
            <a:ext cx="4424413" cy="3318310"/>
          </a:xfrm>
          <a:prstGeom prst="rect">
            <a:avLst/>
          </a:prstGeom>
          <a:ln w="57150">
            <a:solidFill>
              <a:schemeClr val="bg1"/>
            </a:solidFill>
          </a:ln>
        </p:spPr>
      </p:pic>
    </p:spTree>
    <p:extLst>
      <p:ext uri="{BB962C8B-B14F-4D97-AF65-F5344CB8AC3E}">
        <p14:creationId xmlns:p14="http://schemas.microsoft.com/office/powerpoint/2010/main" val="2308190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D3CD8D-530E-44A4-AC39-B4C0B421D6A7}"/>
              </a:ext>
            </a:extLst>
          </p:cNvPr>
          <p:cNvSpPr/>
          <p:nvPr/>
        </p:nvSpPr>
        <p:spPr>
          <a:xfrm>
            <a:off x="71120" y="71119"/>
            <a:ext cx="1773329" cy="191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BDDD31-285A-4942-A147-CFC3ED8F5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176031" y="174511"/>
            <a:ext cx="1563505" cy="1583408"/>
          </a:xfrm>
          <a:prstGeom prst="rect">
            <a:avLst/>
          </a:prstGeom>
        </p:spPr>
      </p:pic>
      <p:pic>
        <p:nvPicPr>
          <p:cNvPr id="4" name="Picture 3" descr="A close up of a flower garden&#10;&#10;Description generated with very high confidence">
            <a:extLst>
              <a:ext uri="{FF2B5EF4-FFF2-40B4-BE49-F238E27FC236}">
                <a16:creationId xmlns:a16="http://schemas.microsoft.com/office/drawing/2014/main" id="{C2E81F7B-FCFD-44E1-A6B6-71E01B077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334" y="0"/>
            <a:ext cx="3333549" cy="2500162"/>
          </a:xfrm>
          <a:prstGeom prst="rect">
            <a:avLst/>
          </a:prstGeom>
        </p:spPr>
      </p:pic>
      <p:pic>
        <p:nvPicPr>
          <p:cNvPr id="13" name="Picture 12" descr="A close up of a green plant&#10;&#10;Description generated with very high confidence">
            <a:extLst>
              <a:ext uri="{FF2B5EF4-FFF2-40B4-BE49-F238E27FC236}">
                <a16:creationId xmlns:a16="http://schemas.microsoft.com/office/drawing/2014/main" id="{9710A8EE-837F-4CBF-90B9-24FD4AD3913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10800000">
            <a:off x="8266618" y="71119"/>
            <a:ext cx="3793836" cy="2823440"/>
          </a:xfrm>
          <a:prstGeom prst="rect">
            <a:avLst/>
          </a:prstGeom>
        </p:spPr>
      </p:pic>
      <p:pic>
        <p:nvPicPr>
          <p:cNvPr id="15" name="Picture 14" descr="A person standing in front of a brick building&#10;&#10;Description generated with very high confidence">
            <a:extLst>
              <a:ext uri="{FF2B5EF4-FFF2-40B4-BE49-F238E27FC236}">
                <a16:creationId xmlns:a16="http://schemas.microsoft.com/office/drawing/2014/main" id="{83099D1D-7D1E-4886-93C1-2E3E7282A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9334" y="2605224"/>
            <a:ext cx="4112413" cy="4112413"/>
          </a:xfrm>
          <a:prstGeom prst="rect">
            <a:avLst/>
          </a:prstGeom>
        </p:spPr>
      </p:pic>
      <p:pic>
        <p:nvPicPr>
          <p:cNvPr id="7" name="Picture 6" descr="A colorful flower garden in front of a brick building&#10;&#10;Description generated with very high confidence">
            <a:extLst>
              <a:ext uri="{FF2B5EF4-FFF2-40B4-BE49-F238E27FC236}">
                <a16:creationId xmlns:a16="http://schemas.microsoft.com/office/drawing/2014/main" id="{6E2D2DBA-0C82-4F42-9632-E59F1BF67C91}"/>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009658" y="3027646"/>
            <a:ext cx="4050796" cy="3689991"/>
          </a:xfrm>
          <a:prstGeom prst="rect">
            <a:avLst/>
          </a:prstGeom>
        </p:spPr>
      </p:pic>
      <p:sp>
        <p:nvSpPr>
          <p:cNvPr id="12" name="TextBox 11">
            <a:extLst>
              <a:ext uri="{FF2B5EF4-FFF2-40B4-BE49-F238E27FC236}">
                <a16:creationId xmlns:a16="http://schemas.microsoft.com/office/drawing/2014/main" id="{5685A0BA-4ABA-4BD2-85A8-5A023A442BF9}"/>
              </a:ext>
            </a:extLst>
          </p:cNvPr>
          <p:cNvSpPr txBox="1"/>
          <p:nvPr/>
        </p:nvSpPr>
        <p:spPr>
          <a:xfrm>
            <a:off x="244035" y="2500162"/>
            <a:ext cx="3237388" cy="4154984"/>
          </a:xfrm>
          <a:prstGeom prst="rect">
            <a:avLst/>
          </a:prstGeom>
          <a:solidFill>
            <a:schemeClr val="accent6">
              <a:lumMod val="40000"/>
              <a:lumOff val="60000"/>
            </a:schemeClr>
          </a:solidFill>
        </p:spPr>
        <p:txBody>
          <a:bodyPr wrap="square" rtlCol="0">
            <a:spAutoFit/>
          </a:bodyPr>
          <a:lstStyle/>
          <a:p>
            <a:r>
              <a:rPr lang="en-US" sz="2400" dirty="0"/>
              <a:t>SWCPC volunteers, including neighborhood volunteers,  </a:t>
            </a:r>
            <a:r>
              <a:rPr lang="en-US" sz="2400" dirty="0" err="1"/>
              <a:t>BostonCares</a:t>
            </a:r>
            <a:r>
              <a:rPr lang="en-US" sz="2400" dirty="0"/>
              <a:t>, Northeastern University, the Marriott Hotel and many school and corporate groups, provided over 1,500 hours of volunteer service so far this year.</a:t>
            </a:r>
          </a:p>
        </p:txBody>
      </p:sp>
    </p:spTree>
    <p:extLst>
      <p:ext uri="{BB962C8B-B14F-4D97-AF65-F5344CB8AC3E}">
        <p14:creationId xmlns:p14="http://schemas.microsoft.com/office/powerpoint/2010/main" val="168259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71120" y="71120"/>
            <a:ext cx="3808158" cy="3505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894EE-8AF4-45F1-8501-820C74D8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541146" y="456329"/>
            <a:ext cx="2614812" cy="2648098"/>
          </a:xfrm>
          <a:prstGeom prst="rect">
            <a:avLst/>
          </a:prstGeom>
        </p:spPr>
      </p:pic>
      <p:sp>
        <p:nvSpPr>
          <p:cNvPr id="8" name="TextBox 7">
            <a:extLst>
              <a:ext uri="{FF2B5EF4-FFF2-40B4-BE49-F238E27FC236}">
                <a16:creationId xmlns:a16="http://schemas.microsoft.com/office/drawing/2014/main" id="{FD1A2C0A-0C97-41B6-8DCD-D16087CAA511}"/>
              </a:ext>
            </a:extLst>
          </p:cNvPr>
          <p:cNvSpPr txBox="1"/>
          <p:nvPr/>
        </p:nvSpPr>
        <p:spPr>
          <a:xfrm>
            <a:off x="4100362" y="71120"/>
            <a:ext cx="6930189" cy="6801862"/>
          </a:xfrm>
          <a:prstGeom prst="rect">
            <a:avLst/>
          </a:prstGeom>
          <a:noFill/>
        </p:spPr>
        <p:txBody>
          <a:bodyPr wrap="square" rtlCol="0">
            <a:spAutoFit/>
          </a:bodyPr>
          <a:lstStyle/>
          <a:p>
            <a:r>
              <a:rPr lang="en-US" sz="2000" b="1" dirty="0"/>
              <a:t>Hymn to the Park - the Southwest Corridor</a:t>
            </a:r>
          </a:p>
          <a:p>
            <a:r>
              <a:rPr lang="en-US" sz="1600" dirty="0"/>
              <a:t>By Curtis Mitchell</a:t>
            </a:r>
          </a:p>
          <a:p>
            <a:endParaRPr lang="en-US" sz="1600" dirty="0"/>
          </a:p>
          <a:p>
            <a:r>
              <a:rPr lang="en-US" sz="1600" dirty="0"/>
              <a:t>What do you have to gripe about?! </a:t>
            </a:r>
            <a:br>
              <a:rPr lang="en-US" sz="1600" dirty="0"/>
            </a:br>
            <a:r>
              <a:rPr lang="en-US" sz="1600" dirty="0"/>
              <a:t>Things are mostly like days of yore </a:t>
            </a:r>
            <a:br>
              <a:rPr lang="en-US" sz="1600" dirty="0"/>
            </a:br>
            <a:r>
              <a:rPr lang="en-US" sz="1600" dirty="0"/>
              <a:t>Along the Southwest Corridor. </a:t>
            </a:r>
            <a:br>
              <a:rPr lang="en-US" sz="1600" dirty="0"/>
            </a:br>
            <a:r>
              <a:rPr lang="en-US" sz="1600" dirty="0"/>
              <a:t>Hand-in-hand they traipse in galore </a:t>
            </a:r>
            <a:br>
              <a:rPr lang="en-US" sz="1600" dirty="0"/>
            </a:br>
            <a:r>
              <a:rPr lang="en-US" sz="1600" dirty="0"/>
              <a:t>Showing love, showing affection - </a:t>
            </a:r>
            <a:br>
              <a:rPr lang="en-US" sz="1600" dirty="0"/>
            </a:br>
            <a:r>
              <a:rPr lang="en-US" sz="1600" dirty="0"/>
              <a:t>Along the route of the Southwest Corridor. </a:t>
            </a:r>
            <a:br>
              <a:rPr lang="en-US" sz="1600" dirty="0"/>
            </a:br>
            <a:r>
              <a:rPr lang="en-US" sz="1600" dirty="0"/>
              <a:t>Adults and children riding on all sorts of wheels - and more, </a:t>
            </a:r>
            <a:br>
              <a:rPr lang="en-US" sz="1600" dirty="0"/>
            </a:br>
            <a:r>
              <a:rPr lang="en-US" sz="1600" dirty="0"/>
              <a:t>Along the Southwest Corridor. </a:t>
            </a:r>
            <a:br>
              <a:rPr lang="en-US" sz="1600" dirty="0"/>
            </a:br>
            <a:r>
              <a:rPr lang="en-US" sz="1600" dirty="0"/>
              <a:t>Bands, picnics, frolic like never done to the core </a:t>
            </a:r>
            <a:br>
              <a:rPr lang="en-US" sz="1600" dirty="0"/>
            </a:br>
            <a:r>
              <a:rPr lang="en-US" sz="1600" dirty="0"/>
              <a:t>All this along the Southwest Corridor. </a:t>
            </a:r>
            <a:br>
              <a:rPr lang="en-US" sz="1600" dirty="0"/>
            </a:br>
            <a:r>
              <a:rPr lang="en-US" sz="1600" dirty="0"/>
              <a:t>Here a dog, there a dog, some big, some small - what more? </a:t>
            </a:r>
            <a:br>
              <a:rPr lang="en-US" sz="1600" dirty="0"/>
            </a:br>
            <a:r>
              <a:rPr lang="en-US" sz="1600" dirty="0"/>
              <a:t>Along the Southwest Corridor. </a:t>
            </a:r>
            <a:br>
              <a:rPr lang="en-US" sz="1600" dirty="0"/>
            </a:br>
            <a:r>
              <a:rPr lang="en-US" sz="1600" dirty="0"/>
              <a:t>Flowers and plants - some never even seen before - </a:t>
            </a:r>
            <a:br>
              <a:rPr lang="en-US" sz="1600" dirty="0"/>
            </a:br>
            <a:r>
              <a:rPr lang="en-US" sz="1600" dirty="0"/>
              <a:t>Exotic, mundane, all </a:t>
            </a:r>
            <a:br>
              <a:rPr lang="en-US" sz="1600" dirty="0"/>
            </a:br>
            <a:r>
              <a:rPr lang="en-US" sz="1600" dirty="0"/>
              <a:t>Over the Southwest Corridor. </a:t>
            </a:r>
            <a:br>
              <a:rPr lang="en-US" sz="1600" dirty="0"/>
            </a:br>
            <a:r>
              <a:rPr lang="en-US" sz="1600" dirty="0"/>
              <a:t>Little babes riding in strollers and more </a:t>
            </a:r>
            <a:br>
              <a:rPr lang="en-US" sz="1600" dirty="0"/>
            </a:br>
            <a:r>
              <a:rPr lang="en-US" sz="1600" dirty="0"/>
              <a:t>With laughs, giggles by the score . . . . </a:t>
            </a:r>
            <a:br>
              <a:rPr lang="en-US" sz="1600" dirty="0"/>
            </a:br>
            <a:r>
              <a:rPr lang="en-US" sz="1600" dirty="0"/>
              <a:t>It can and does go on and on within this dreamland park </a:t>
            </a:r>
            <a:br>
              <a:rPr lang="en-US" sz="1600" dirty="0"/>
            </a:br>
            <a:r>
              <a:rPr lang="en-US" sz="1600" dirty="0"/>
              <a:t>Called the Southwest Corridor. </a:t>
            </a:r>
          </a:p>
          <a:p>
            <a:endParaRPr lang="en-US" sz="1600" dirty="0"/>
          </a:p>
          <a:p>
            <a:r>
              <a:rPr lang="en-US" sz="1600" dirty="0"/>
              <a:t>Curtis Mitchell shared this poem with SWCP volunteer, sharing also that he is currently homeless and considers the Southwest Corridor Park a favorite place to be. As much as Bostonians often gripe about city living, this poem is a thoughtful "hymn" to the neighborliness found within the park. </a:t>
            </a:r>
            <a:endParaRPr lang="en-US" sz="1600" dirty="0">
              <a:effectLst/>
            </a:endParaRPr>
          </a:p>
        </p:txBody>
      </p:sp>
      <p:sp>
        <p:nvSpPr>
          <p:cNvPr id="11" name="TextBox 10">
            <a:extLst>
              <a:ext uri="{FF2B5EF4-FFF2-40B4-BE49-F238E27FC236}">
                <a16:creationId xmlns:a16="http://schemas.microsoft.com/office/drawing/2014/main" id="{BF6E0EC2-B902-4CE0-92EE-E53B7F62DE12}"/>
              </a:ext>
            </a:extLst>
          </p:cNvPr>
          <p:cNvSpPr txBox="1"/>
          <p:nvPr/>
        </p:nvSpPr>
        <p:spPr>
          <a:xfrm>
            <a:off x="71120" y="3676856"/>
            <a:ext cx="3808158" cy="830997"/>
          </a:xfrm>
          <a:prstGeom prst="rect">
            <a:avLst/>
          </a:prstGeom>
          <a:solidFill>
            <a:schemeClr val="accent6">
              <a:lumMod val="40000"/>
              <a:lumOff val="60000"/>
            </a:schemeClr>
          </a:solidFill>
        </p:spPr>
        <p:txBody>
          <a:bodyPr wrap="square" rtlCol="0">
            <a:spAutoFit/>
          </a:bodyPr>
          <a:lstStyle/>
          <a:p>
            <a:r>
              <a:rPr lang="en-US" sz="2400" dirty="0"/>
              <a:t>Park Stewards / Volunteers</a:t>
            </a:r>
          </a:p>
          <a:p>
            <a:r>
              <a:rPr lang="en-US" sz="2400" dirty="0"/>
              <a:t>Gardening &amp; Landscaping </a:t>
            </a:r>
          </a:p>
        </p:txBody>
      </p:sp>
    </p:spTree>
    <p:extLst>
      <p:ext uri="{BB962C8B-B14F-4D97-AF65-F5344CB8AC3E}">
        <p14:creationId xmlns:p14="http://schemas.microsoft.com/office/powerpoint/2010/main" val="2244371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346009" y="1559066"/>
            <a:ext cx="3840480" cy="36372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6E0EC2-B902-4CE0-92EE-E53B7F62DE12}"/>
              </a:ext>
            </a:extLst>
          </p:cNvPr>
          <p:cNvSpPr txBox="1"/>
          <p:nvPr/>
        </p:nvSpPr>
        <p:spPr>
          <a:xfrm>
            <a:off x="4420922" y="1559066"/>
            <a:ext cx="7564601" cy="3477875"/>
          </a:xfrm>
          <a:prstGeom prst="rect">
            <a:avLst/>
          </a:prstGeom>
          <a:solidFill>
            <a:schemeClr val="accent6">
              <a:lumMod val="40000"/>
              <a:lumOff val="60000"/>
            </a:schemeClr>
          </a:solidFill>
        </p:spPr>
        <p:txBody>
          <a:bodyPr wrap="square" rtlCol="0">
            <a:spAutoFit/>
          </a:bodyPr>
          <a:lstStyle/>
          <a:p>
            <a:endParaRPr lang="en-US" sz="4400" dirty="0"/>
          </a:p>
          <a:p>
            <a:endParaRPr lang="en-US" sz="4400" dirty="0"/>
          </a:p>
          <a:p>
            <a:r>
              <a:rPr lang="en-US" sz="4400" dirty="0"/>
              <a:t>Youth and Family Programming</a:t>
            </a:r>
          </a:p>
          <a:p>
            <a:endParaRPr lang="en-US" sz="4400" dirty="0"/>
          </a:p>
          <a:p>
            <a:endParaRPr lang="en-US" sz="4400" dirty="0"/>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729137" y="1571055"/>
            <a:ext cx="3258821" cy="3437001"/>
          </a:xfrm>
          <a:prstGeom prst="rect">
            <a:avLst/>
          </a:prstGeom>
        </p:spPr>
      </p:pic>
    </p:spTree>
    <p:extLst>
      <p:ext uri="{BB962C8B-B14F-4D97-AF65-F5344CB8AC3E}">
        <p14:creationId xmlns:p14="http://schemas.microsoft.com/office/powerpoint/2010/main" val="1045959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552486" y="477518"/>
            <a:ext cx="3840480" cy="36372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6E0EC2-B902-4CE0-92EE-E53B7F62DE12}"/>
              </a:ext>
            </a:extLst>
          </p:cNvPr>
          <p:cNvSpPr txBox="1"/>
          <p:nvPr/>
        </p:nvSpPr>
        <p:spPr>
          <a:xfrm>
            <a:off x="552485" y="4306776"/>
            <a:ext cx="3840482" cy="2123658"/>
          </a:xfrm>
          <a:prstGeom prst="rect">
            <a:avLst/>
          </a:prstGeom>
          <a:solidFill>
            <a:schemeClr val="accent6">
              <a:lumMod val="40000"/>
              <a:lumOff val="60000"/>
            </a:schemeClr>
          </a:solidFill>
        </p:spPr>
        <p:txBody>
          <a:bodyPr wrap="square" rtlCol="0">
            <a:spAutoFit/>
          </a:bodyPr>
          <a:lstStyle/>
          <a:p>
            <a:r>
              <a:rPr lang="en-US" sz="4400" dirty="0"/>
              <a:t>Youth and Family Programming</a:t>
            </a:r>
          </a:p>
        </p:txBody>
      </p:sp>
      <p:sp>
        <p:nvSpPr>
          <p:cNvPr id="2" name="TextBox 1">
            <a:extLst>
              <a:ext uri="{FF2B5EF4-FFF2-40B4-BE49-F238E27FC236}">
                <a16:creationId xmlns:a16="http://schemas.microsoft.com/office/drawing/2014/main" id="{75D91C36-456F-4F7A-8E01-3B458C4CEC97}"/>
              </a:ext>
            </a:extLst>
          </p:cNvPr>
          <p:cNvSpPr txBox="1"/>
          <p:nvPr/>
        </p:nvSpPr>
        <p:spPr>
          <a:xfrm>
            <a:off x="4602480" y="477518"/>
            <a:ext cx="7183120" cy="5816977"/>
          </a:xfrm>
          <a:prstGeom prst="rect">
            <a:avLst/>
          </a:prstGeom>
          <a:noFill/>
        </p:spPr>
        <p:txBody>
          <a:bodyPr wrap="square" rtlCol="0">
            <a:spAutoFit/>
          </a:bodyPr>
          <a:lstStyle/>
          <a:p>
            <a:r>
              <a:rPr lang="en-US" sz="3600" b="1" dirty="0"/>
              <a:t>Youth and Family Programming </a:t>
            </a:r>
          </a:p>
          <a:p>
            <a:pPr marL="285750" indent="-285750">
              <a:buFont typeface="Arial" panose="020B0604020202020204" pitchFamily="34" charset="0"/>
              <a:buChar char="•"/>
            </a:pPr>
            <a:r>
              <a:rPr lang="en-US" sz="2800" dirty="0">
                <a:effectLst/>
              </a:rPr>
              <a:t>For the second summer, the Southwest Corridor Park Management Advisory Committee, in partnership with </a:t>
            </a:r>
            <a:r>
              <a:rPr lang="en-US" sz="2800" dirty="0"/>
              <a:t>Northeastern University and </a:t>
            </a:r>
            <a:r>
              <a:rPr lang="en-US" sz="2800" dirty="0">
                <a:effectLst/>
              </a:rPr>
              <a:t>the Southwest Corridor Park Conservancy sponsored six </a:t>
            </a:r>
            <a:r>
              <a:rPr lang="en-US" sz="2800" b="1" dirty="0">
                <a:effectLst/>
              </a:rPr>
              <a:t>mini-grants</a:t>
            </a:r>
            <a:r>
              <a:rPr lang="en-US" sz="2800" dirty="0">
                <a:effectLst/>
              </a:rPr>
              <a:t> to support youth and family programming in the Southwest Corridor Park. </a:t>
            </a:r>
          </a:p>
          <a:p>
            <a:pPr marL="285750" indent="-285750">
              <a:buFont typeface="Arial" panose="020B0604020202020204" pitchFamily="34" charset="0"/>
              <a:buChar char="•"/>
            </a:pPr>
            <a:r>
              <a:rPr lang="en-US" sz="2800" b="1" dirty="0">
                <a:effectLst/>
              </a:rPr>
              <a:t>Children’s Garden </a:t>
            </a:r>
            <a:r>
              <a:rPr lang="en-US" sz="2800" dirty="0">
                <a:effectLst/>
              </a:rPr>
              <a:t>in Jackson Square </a:t>
            </a:r>
          </a:p>
          <a:p>
            <a:pPr marL="285750" indent="-285750">
              <a:buFont typeface="Arial" panose="020B0604020202020204" pitchFamily="34" charset="0"/>
              <a:buChar char="•"/>
            </a:pPr>
            <a:r>
              <a:rPr lang="en-US" sz="2800" b="1" dirty="0"/>
              <a:t>Family Community Garden </a:t>
            </a:r>
            <a:r>
              <a:rPr lang="en-US" sz="2800" dirty="0"/>
              <a:t>in New Minton Street Playground </a:t>
            </a:r>
          </a:p>
          <a:p>
            <a:pPr marL="285750" indent="-285750">
              <a:buFont typeface="Arial" panose="020B0604020202020204" pitchFamily="34" charset="0"/>
              <a:buChar char="•"/>
            </a:pPr>
            <a:r>
              <a:rPr lang="en-US" sz="2800" dirty="0"/>
              <a:t>Formal and informal connections with other youth programs.</a:t>
            </a:r>
            <a:endParaRPr lang="en-US" sz="2800" dirty="0">
              <a:effectLst/>
            </a:endParaRP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935614" y="489507"/>
            <a:ext cx="3258821" cy="3437001"/>
          </a:xfrm>
          <a:prstGeom prst="rect">
            <a:avLst/>
          </a:prstGeom>
        </p:spPr>
      </p:pic>
    </p:spTree>
    <p:extLst>
      <p:ext uri="{BB962C8B-B14F-4D97-AF65-F5344CB8AC3E}">
        <p14:creationId xmlns:p14="http://schemas.microsoft.com/office/powerpoint/2010/main" val="1592169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960880" y="477518"/>
            <a:ext cx="9682480" cy="6001643"/>
          </a:xfrm>
          <a:prstGeom prst="rect">
            <a:avLst/>
          </a:prstGeom>
          <a:noFill/>
        </p:spPr>
        <p:txBody>
          <a:bodyPr wrap="square" rtlCol="0">
            <a:spAutoFit/>
          </a:bodyPr>
          <a:lstStyle/>
          <a:p>
            <a:r>
              <a:rPr lang="en-US" sz="3600" b="1" dirty="0"/>
              <a:t>Mini-Grants – With Northeastern University and the Southwest Corridor Park Conservancy </a:t>
            </a:r>
          </a:p>
          <a:p>
            <a:pPr marL="457200" indent="-457200">
              <a:buFont typeface="Arial" panose="020B0604020202020204" pitchFamily="34" charset="0"/>
              <a:buChar char="•"/>
            </a:pPr>
            <a:r>
              <a:rPr lang="en-US" sz="2400" dirty="0">
                <a:effectLst/>
              </a:rPr>
              <a:t>Art supplies for the USES Children's Art Center's "Paint Outs" in the Southwest Corridor Park</a:t>
            </a:r>
          </a:p>
          <a:p>
            <a:pPr marL="457200" indent="-457200">
              <a:buFont typeface="Arial" panose="020B0604020202020204" pitchFamily="34" charset="0"/>
              <a:buChar char="•"/>
            </a:pPr>
            <a:r>
              <a:rPr lang="en-US" sz="2400" dirty="0">
                <a:effectLst/>
              </a:rPr>
              <a:t>Printing for IBA's "Exploring Community" book authored by children in their summer program</a:t>
            </a:r>
          </a:p>
          <a:p>
            <a:pPr marL="457200" indent="-457200">
              <a:buFont typeface="Arial" panose="020B0604020202020204" pitchFamily="34" charset="0"/>
              <a:buChar char="•"/>
            </a:pPr>
            <a:r>
              <a:rPr lang="en-US" sz="2400" dirty="0">
                <a:effectLst/>
              </a:rPr>
              <a:t>Expenses for Boston Explorer program's bicycle exploration of the Southwest Corridor Park</a:t>
            </a:r>
          </a:p>
          <a:p>
            <a:pPr marL="457200" indent="-457200">
              <a:buFont typeface="Arial" panose="020B0604020202020204" pitchFamily="34" charset="0"/>
              <a:buChar char="•"/>
            </a:pPr>
            <a:r>
              <a:rPr lang="en-US" sz="2400" dirty="0">
                <a:effectLst/>
              </a:rPr>
              <a:t>Materials for Wee the People's special event at JP </a:t>
            </a:r>
            <a:r>
              <a:rPr lang="en-US" sz="2400" dirty="0" err="1">
                <a:effectLst/>
              </a:rPr>
              <a:t>Porchfest</a:t>
            </a:r>
            <a:r>
              <a:rPr lang="en-US" sz="2400" dirty="0">
                <a:effectLst/>
              </a:rPr>
              <a:t>, featuring history of community action</a:t>
            </a:r>
          </a:p>
          <a:p>
            <a:pPr marL="457200" indent="-457200">
              <a:buFont typeface="Arial" panose="020B0604020202020204" pitchFamily="34" charset="0"/>
              <a:buChar char="•"/>
            </a:pPr>
            <a:r>
              <a:rPr lang="en-US" sz="2400" dirty="0">
                <a:effectLst/>
              </a:rPr>
              <a:t>Instructor stipends and supplies for Mildred Hailey Tenants Association's (Bromley Heath) Mom-and-Me programming and explorations in the park</a:t>
            </a:r>
          </a:p>
          <a:p>
            <a:pPr marL="457200" indent="-457200">
              <a:buFont typeface="Arial" panose="020B0604020202020204" pitchFamily="34" charset="0"/>
              <a:buChar char="•"/>
            </a:pPr>
            <a:r>
              <a:rPr lang="en-US" sz="2400" dirty="0">
                <a:effectLst/>
              </a:rPr>
              <a:t>Zumba-with-the-police, sponsored by Tree of Life/</a:t>
            </a:r>
            <a:r>
              <a:rPr lang="en-US" sz="2400" dirty="0" err="1">
                <a:effectLst/>
              </a:rPr>
              <a:t>Arbol</a:t>
            </a:r>
            <a:r>
              <a:rPr lang="en-US" sz="2400" dirty="0">
                <a:effectLst/>
              </a:rPr>
              <a:t> De Vida, with BPD E-13.</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spTree>
    <p:extLst>
      <p:ext uri="{BB962C8B-B14F-4D97-AF65-F5344CB8AC3E}">
        <p14:creationId xmlns:p14="http://schemas.microsoft.com/office/powerpoint/2010/main" val="3325282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ffiti covered wall&#10;&#10;Description generated with high confidence">
            <a:extLst>
              <a:ext uri="{FF2B5EF4-FFF2-40B4-BE49-F238E27FC236}">
                <a16:creationId xmlns:a16="http://schemas.microsoft.com/office/drawing/2014/main" id="{6AA86644-1480-413D-ACF1-6459F332801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33465" y="1199542"/>
            <a:ext cx="4265376" cy="3616298"/>
          </a:xfrm>
          <a:prstGeom prst="rect">
            <a:avLst/>
          </a:prstGeom>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960880" y="228097"/>
            <a:ext cx="9682480" cy="646331"/>
          </a:xfrm>
          <a:prstGeom prst="rect">
            <a:avLst/>
          </a:prstGeom>
          <a:noFill/>
        </p:spPr>
        <p:txBody>
          <a:bodyPr wrap="square" rtlCol="0">
            <a:spAutoFit/>
          </a:bodyPr>
          <a:lstStyle/>
          <a:p>
            <a:r>
              <a:rPr lang="en-US" sz="3600" dirty="0">
                <a:effectLst/>
              </a:rPr>
              <a:t>USES Children's Art Center's "Paint Outs" </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pic>
        <p:nvPicPr>
          <p:cNvPr id="5" name="Picture 4" descr="A picture containing table, indoor&#10;&#10;Description generated with very high confidence">
            <a:extLst>
              <a:ext uri="{FF2B5EF4-FFF2-40B4-BE49-F238E27FC236}">
                <a16:creationId xmlns:a16="http://schemas.microsoft.com/office/drawing/2014/main" id="{9AAC851A-7F85-478A-A950-53E8E3F0E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7060">
            <a:off x="299689" y="2786162"/>
            <a:ext cx="3192524" cy="3759559"/>
          </a:xfrm>
          <a:prstGeom prst="rect">
            <a:avLst/>
          </a:prstGeom>
        </p:spPr>
      </p:pic>
      <p:pic>
        <p:nvPicPr>
          <p:cNvPr id="10" name="Picture 9" descr="A picture containing tree&#10;&#10;Description generated with very high confidence">
            <a:extLst>
              <a:ext uri="{FF2B5EF4-FFF2-40B4-BE49-F238E27FC236}">
                <a16:creationId xmlns:a16="http://schemas.microsoft.com/office/drawing/2014/main" id="{5D676586-DF9C-4197-A931-DD140C7F601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16200000">
            <a:off x="4932439" y="3223376"/>
            <a:ext cx="4155219" cy="2997902"/>
          </a:xfrm>
          <a:prstGeom prst="rect">
            <a:avLst/>
          </a:prstGeom>
        </p:spPr>
      </p:pic>
      <p:sp>
        <p:nvSpPr>
          <p:cNvPr id="13" name="Speech Bubble: Rectangle 12">
            <a:extLst>
              <a:ext uri="{FF2B5EF4-FFF2-40B4-BE49-F238E27FC236}">
                <a16:creationId xmlns:a16="http://schemas.microsoft.com/office/drawing/2014/main" id="{68604763-56F9-4F30-8ACA-E643DE7533EA}"/>
              </a:ext>
            </a:extLst>
          </p:cNvPr>
          <p:cNvSpPr/>
          <p:nvPr/>
        </p:nvSpPr>
        <p:spPr>
          <a:xfrm>
            <a:off x="7934960" y="1435061"/>
            <a:ext cx="3708400" cy="3230880"/>
          </a:xfrm>
          <a:prstGeom prst="wedgeRectCallout">
            <a:avLst>
              <a:gd name="adj1" fmla="val -52818"/>
              <a:gd name="adj2" fmla="val 603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USES staff report that children wore our new SWCP tee-shirts on a scavenger hunt along the corridor, from Titus Sparrow Park culminating in lunch at BPL / Copley Square.  People in the park noticed the tee-shirts and asked the leaders about their connections with the park. </a:t>
            </a:r>
          </a:p>
        </p:txBody>
      </p:sp>
    </p:spTree>
    <p:extLst>
      <p:ext uri="{BB962C8B-B14F-4D97-AF65-F5344CB8AC3E}">
        <p14:creationId xmlns:p14="http://schemas.microsoft.com/office/powerpoint/2010/main" val="1172835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598183-0CF4-4DB7-8749-C282FB9A2CD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616685"/>
            <a:ext cx="8744014" cy="4882438"/>
          </a:xfrm>
          <a:prstGeom prst="rect">
            <a:avLst/>
          </a:prstGeom>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960880" y="228097"/>
            <a:ext cx="9682480" cy="646331"/>
          </a:xfrm>
          <a:prstGeom prst="rect">
            <a:avLst/>
          </a:prstGeom>
          <a:noFill/>
        </p:spPr>
        <p:txBody>
          <a:bodyPr wrap="square" rtlCol="0">
            <a:spAutoFit/>
          </a:bodyPr>
          <a:lstStyle/>
          <a:p>
            <a:r>
              <a:rPr lang="en-US" sz="3600" dirty="0">
                <a:effectLst/>
              </a:rPr>
              <a:t>Zumba with the Police</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sp>
        <p:nvSpPr>
          <p:cNvPr id="13" name="Speech Bubble: Rectangle 12">
            <a:extLst>
              <a:ext uri="{FF2B5EF4-FFF2-40B4-BE49-F238E27FC236}">
                <a16:creationId xmlns:a16="http://schemas.microsoft.com/office/drawing/2014/main" id="{68604763-56F9-4F30-8ACA-E643DE7533EA}"/>
              </a:ext>
            </a:extLst>
          </p:cNvPr>
          <p:cNvSpPr/>
          <p:nvPr/>
        </p:nvSpPr>
        <p:spPr>
          <a:xfrm>
            <a:off x="8138160" y="1041361"/>
            <a:ext cx="3708400" cy="3230880"/>
          </a:xfrm>
          <a:prstGeom prst="wedgeRectCallout">
            <a:avLst>
              <a:gd name="adj1" fmla="val -52818"/>
              <a:gd name="adj2" fmla="val 603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Zumba class in the field near English HS led by an E-13 Community Service Officer and coordinated by </a:t>
            </a:r>
            <a:r>
              <a:rPr lang="en-US" dirty="0" err="1"/>
              <a:t>Arbol</a:t>
            </a:r>
            <a:r>
              <a:rPr lang="en-US" dirty="0"/>
              <a:t> de Vida/Tree of Life.  </a:t>
            </a:r>
          </a:p>
          <a:p>
            <a:pPr algn="ctr"/>
            <a:endParaRPr lang="en-US" dirty="0"/>
          </a:p>
          <a:p>
            <a:pPr algn="ctr"/>
            <a:r>
              <a:rPr lang="en-US" dirty="0"/>
              <a:t> BPD leadership joined the group one evening, with the Commissioner and other BPD leadership, state police, new BPD cadets, along with the new BPD ice cream truck.</a:t>
            </a:r>
          </a:p>
        </p:txBody>
      </p:sp>
    </p:spTree>
    <p:extLst>
      <p:ext uri="{BB962C8B-B14F-4D97-AF65-F5344CB8AC3E}">
        <p14:creationId xmlns:p14="http://schemas.microsoft.com/office/powerpoint/2010/main" val="365223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riding on the back of a bicycle&#10;&#10;Description generated with very high confidence">
            <a:extLst>
              <a:ext uri="{FF2B5EF4-FFF2-40B4-BE49-F238E27FC236}">
                <a16:creationId xmlns:a16="http://schemas.microsoft.com/office/drawing/2014/main" id="{5DE8A4AA-FFBA-40D2-B641-52276B0B3A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998437"/>
            <a:ext cx="3333977" cy="5770345"/>
          </a:xfrm>
          <a:prstGeom prst="rect">
            <a:avLst/>
          </a:prstGeom>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862557" y="41284"/>
            <a:ext cx="9682480" cy="646331"/>
          </a:xfrm>
          <a:prstGeom prst="rect">
            <a:avLst/>
          </a:prstGeom>
          <a:noFill/>
        </p:spPr>
        <p:txBody>
          <a:bodyPr wrap="square" rtlCol="0">
            <a:spAutoFit/>
          </a:bodyPr>
          <a:lstStyle/>
          <a:p>
            <a:r>
              <a:rPr lang="en-US" sz="3600" dirty="0">
                <a:effectLst/>
              </a:rPr>
              <a:t>Boston Explorers – Urban Camp for Kids</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sp>
        <p:nvSpPr>
          <p:cNvPr id="3" name="Speech Bubble: Rectangle with Corners Rounded 2">
            <a:extLst>
              <a:ext uri="{FF2B5EF4-FFF2-40B4-BE49-F238E27FC236}">
                <a16:creationId xmlns:a16="http://schemas.microsoft.com/office/drawing/2014/main" id="{8FB7427C-75C8-4848-BF88-DFF1F60AD820}"/>
              </a:ext>
            </a:extLst>
          </p:cNvPr>
          <p:cNvSpPr/>
          <p:nvPr/>
        </p:nvSpPr>
        <p:spPr>
          <a:xfrm>
            <a:off x="5065787" y="819100"/>
            <a:ext cx="6235618" cy="5250425"/>
          </a:xfrm>
          <a:prstGeom prst="wedgeRoundRectCallout">
            <a:avLst>
              <a:gd name="adj1" fmla="val -17672"/>
              <a:gd name="adj2" fmla="val 476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US" dirty="0"/>
              <a:t>Our first ever,  Boston Explorers Bike Week was a huge success and thanks, in part to our friends at Southwest Corridor Park Management Advisory Council.  Your mini-grant helped fund this new initiative.   As we shared in our grant application, at Boston Explorers we are committed to enrolling youngsters from families with limited resources.  Our goal is to explore Boston by foot, T, bike and boat.  </a:t>
            </a:r>
          </a:p>
          <a:p>
            <a:pPr fontAlgn="t"/>
            <a:br>
              <a:rPr lang="en-US" dirty="0"/>
            </a:br>
            <a:r>
              <a:rPr lang="en-US" dirty="0"/>
              <a:t>We believe all children should have full access to Boston—its history, culture, natural, and commerce-rich resources. In doing so, we give kids a greater shot at being active citizens and stewards of our city. </a:t>
            </a:r>
          </a:p>
          <a:p>
            <a:pPr fontAlgn="t"/>
            <a:br>
              <a:rPr lang="en-US" dirty="0"/>
            </a:br>
            <a:r>
              <a:rPr lang="en-US" dirty="0"/>
              <a:t>For your generosity, your community spirit and for helping to make our city a place where all kids thrive and succeed.   Thank you.  We are grateful for your support.</a:t>
            </a:r>
          </a:p>
        </p:txBody>
      </p:sp>
      <p:pic>
        <p:nvPicPr>
          <p:cNvPr id="5" name="Picture 4" descr="A close up of text on a white background&#10;&#10;Description generated with high confidence">
            <a:extLst>
              <a:ext uri="{FF2B5EF4-FFF2-40B4-BE49-F238E27FC236}">
                <a16:creationId xmlns:a16="http://schemas.microsoft.com/office/drawing/2014/main" id="{4C6E1C31-9728-465F-9657-C996BD24B0E7}"/>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9545366" y="4401997"/>
            <a:ext cx="1042862" cy="39018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0736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346009" y="1559066"/>
            <a:ext cx="3840480" cy="36372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6E0EC2-B902-4CE0-92EE-E53B7F62DE12}"/>
              </a:ext>
            </a:extLst>
          </p:cNvPr>
          <p:cNvSpPr txBox="1"/>
          <p:nvPr/>
        </p:nvSpPr>
        <p:spPr>
          <a:xfrm>
            <a:off x="4420922" y="1559066"/>
            <a:ext cx="7564601" cy="3477875"/>
          </a:xfrm>
          <a:prstGeom prst="rect">
            <a:avLst/>
          </a:prstGeom>
          <a:solidFill>
            <a:schemeClr val="accent6">
              <a:lumMod val="40000"/>
              <a:lumOff val="60000"/>
            </a:schemeClr>
          </a:solidFill>
        </p:spPr>
        <p:txBody>
          <a:bodyPr wrap="square" rtlCol="0">
            <a:spAutoFit/>
          </a:bodyPr>
          <a:lstStyle/>
          <a:p>
            <a:endParaRPr lang="en-US" sz="4400" dirty="0"/>
          </a:p>
          <a:p>
            <a:r>
              <a:rPr lang="en-US" sz="4400" dirty="0"/>
              <a:t>Park Volunteers / Stewards Gardening and Landscaping</a:t>
            </a:r>
          </a:p>
          <a:p>
            <a:endParaRPr lang="en-US" sz="4400" dirty="0"/>
          </a:p>
          <a:p>
            <a:endParaRPr lang="en-US" sz="4400" dirty="0"/>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729137" y="1571055"/>
            <a:ext cx="3258821" cy="3437001"/>
          </a:xfrm>
          <a:prstGeom prst="rect">
            <a:avLst/>
          </a:prstGeom>
        </p:spPr>
      </p:pic>
    </p:spTree>
    <p:extLst>
      <p:ext uri="{BB962C8B-B14F-4D97-AF65-F5344CB8AC3E}">
        <p14:creationId xmlns:p14="http://schemas.microsoft.com/office/powerpoint/2010/main" val="102266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earing a helmet and riding a bicycle&#10;&#10;Description generated with high confidence">
            <a:extLst>
              <a:ext uri="{FF2B5EF4-FFF2-40B4-BE49-F238E27FC236}">
                <a16:creationId xmlns:a16="http://schemas.microsoft.com/office/drawing/2014/main" id="{7BBE6188-241A-4C56-9431-FF1E42DEC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54" y="1012282"/>
            <a:ext cx="3785290" cy="5698964"/>
          </a:xfrm>
          <a:prstGeom prst="rect">
            <a:avLst/>
          </a:prstGeom>
        </p:spPr>
      </p:pic>
      <p:pic>
        <p:nvPicPr>
          <p:cNvPr id="15" name="Picture 14" descr="A picture containing text, map&#10;&#10;Description generated with very high confidence">
            <a:extLst>
              <a:ext uri="{FF2B5EF4-FFF2-40B4-BE49-F238E27FC236}">
                <a16:creationId xmlns:a16="http://schemas.microsoft.com/office/drawing/2014/main" id="{EF65881E-B721-47B2-BE0C-BB1680F8AC0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6749405" y="854792"/>
            <a:ext cx="5279922" cy="5143500"/>
          </a:xfrm>
          <a:prstGeom prst="rect">
            <a:avLst/>
          </a:prstGeom>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862557" y="41284"/>
            <a:ext cx="9682480" cy="646331"/>
          </a:xfrm>
          <a:prstGeom prst="rect">
            <a:avLst/>
          </a:prstGeom>
          <a:noFill/>
        </p:spPr>
        <p:txBody>
          <a:bodyPr wrap="square" rtlCol="0">
            <a:spAutoFit/>
          </a:bodyPr>
          <a:lstStyle/>
          <a:p>
            <a:r>
              <a:rPr lang="en-US" sz="3600" dirty="0">
                <a:effectLst/>
              </a:rPr>
              <a:t>Boston Explorers – Urban Camp for Kids</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pic>
        <p:nvPicPr>
          <p:cNvPr id="9" name="Picture 8" descr="A group of people riding on the back of a bicycle&#10;&#10;Description generated with very high confidence">
            <a:extLst>
              <a:ext uri="{FF2B5EF4-FFF2-40B4-BE49-F238E27FC236}">
                <a16:creationId xmlns:a16="http://schemas.microsoft.com/office/drawing/2014/main" id="{67853C26-4B32-4939-9F5E-BEBD5EA2F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9441" y="3518793"/>
            <a:ext cx="5554997" cy="3211611"/>
          </a:xfrm>
          <a:prstGeom prst="rect">
            <a:avLst/>
          </a:prstGeom>
        </p:spPr>
      </p:pic>
    </p:spTree>
    <p:extLst>
      <p:ext uri="{BB962C8B-B14F-4D97-AF65-F5344CB8AC3E}">
        <p14:creationId xmlns:p14="http://schemas.microsoft.com/office/powerpoint/2010/main" val="349679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19F62F-15C4-4BF0-A2FA-5C4E7856569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2382530"/>
            <a:ext cx="5899442" cy="3969109"/>
          </a:xfrm>
          <a:prstGeom prst="rect">
            <a:avLst/>
          </a:prstGeom>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862557" y="41284"/>
            <a:ext cx="9682480" cy="646331"/>
          </a:xfrm>
          <a:prstGeom prst="rect">
            <a:avLst/>
          </a:prstGeom>
          <a:noFill/>
        </p:spPr>
        <p:txBody>
          <a:bodyPr wrap="square" rtlCol="0">
            <a:spAutoFit/>
          </a:bodyPr>
          <a:lstStyle/>
          <a:p>
            <a:r>
              <a:rPr lang="en-US" sz="3600" dirty="0">
                <a:effectLst/>
              </a:rPr>
              <a:t>Wee the People – At JP </a:t>
            </a:r>
            <a:r>
              <a:rPr lang="en-US" sz="3600" dirty="0" err="1">
                <a:effectLst/>
              </a:rPr>
              <a:t>PorchFest</a:t>
            </a:r>
            <a:endParaRPr lang="en-US" sz="3600" dirty="0">
              <a:effectLst/>
            </a:endParaRP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pic>
        <p:nvPicPr>
          <p:cNvPr id="7" name="Picture 6" descr="A group of people walking down a street&#10;&#10;Description generated with very high confidence">
            <a:extLst>
              <a:ext uri="{FF2B5EF4-FFF2-40B4-BE49-F238E27FC236}">
                <a16:creationId xmlns:a16="http://schemas.microsoft.com/office/drawing/2014/main" id="{B469FE96-B866-47D9-852D-1404E808D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913" y="809971"/>
            <a:ext cx="5482061" cy="3644265"/>
          </a:xfrm>
          <a:prstGeom prst="rect">
            <a:avLst/>
          </a:prstGeom>
        </p:spPr>
      </p:pic>
      <p:sp>
        <p:nvSpPr>
          <p:cNvPr id="10" name="Speech Bubble: Rectangle with Corners Rounded 9">
            <a:extLst>
              <a:ext uri="{FF2B5EF4-FFF2-40B4-BE49-F238E27FC236}">
                <a16:creationId xmlns:a16="http://schemas.microsoft.com/office/drawing/2014/main" id="{84A0329C-47EB-4A0C-80A6-CAEF420B653C}"/>
              </a:ext>
            </a:extLst>
          </p:cNvPr>
          <p:cNvSpPr/>
          <p:nvPr/>
        </p:nvSpPr>
        <p:spPr>
          <a:xfrm>
            <a:off x="6027174" y="3637935"/>
            <a:ext cx="5938684" cy="2831692"/>
          </a:xfrm>
          <a:prstGeom prst="wedgeRoundRectCallout">
            <a:avLst>
              <a:gd name="adj1" fmla="val -42692"/>
              <a:gd name="adj2" fmla="val 6608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Wee The People is a social justice project that engages kids around social differences, injustice, and protest through art workshops and interactive games. JP </a:t>
            </a:r>
            <a:r>
              <a:rPr lang="en-US" dirty="0" err="1"/>
              <a:t>Porchfest</a:t>
            </a:r>
            <a:r>
              <a:rPr lang="en-US" dirty="0"/>
              <a:t> 2017 marked the second installment of </a:t>
            </a:r>
            <a:r>
              <a:rPr lang="en-US" dirty="0" err="1"/>
              <a:t>Protestival</a:t>
            </a:r>
            <a:r>
              <a:rPr lang="en-US" dirty="0"/>
              <a:t>!; this summer we were fortunate to be hosted by Mozart Park with the support of The Southwest Corridor PMAC grant and Hyde Jackson Square Main Streets,  whose constituency includes a large and vibrant Latinx community.</a:t>
            </a:r>
          </a:p>
        </p:txBody>
      </p:sp>
    </p:spTree>
    <p:extLst>
      <p:ext uri="{BB962C8B-B14F-4D97-AF65-F5344CB8AC3E}">
        <p14:creationId xmlns:p14="http://schemas.microsoft.com/office/powerpoint/2010/main" val="787258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C8B9727-38F7-4312-A1D3-710878FC3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8443" y="4445210"/>
            <a:ext cx="3127146" cy="2345360"/>
          </a:xfrm>
          <a:prstGeom prst="rect">
            <a:avLst/>
          </a:prstGeom>
        </p:spPr>
      </p:pic>
      <p:pic>
        <p:nvPicPr>
          <p:cNvPr id="11" name="Picture 10" descr="A person standing on top of a wooden fence&#10;&#10;Description generated with high confidence">
            <a:extLst>
              <a:ext uri="{FF2B5EF4-FFF2-40B4-BE49-F238E27FC236}">
                <a16:creationId xmlns:a16="http://schemas.microsoft.com/office/drawing/2014/main" id="{DFC671ED-F7EA-47D8-86D1-6D2BD1EC1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803" y="3072088"/>
            <a:ext cx="4957974" cy="3718481"/>
          </a:xfrm>
          <a:prstGeom prst="rect">
            <a:avLst/>
          </a:prstGeom>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773404" y="485472"/>
            <a:ext cx="9682480" cy="646331"/>
          </a:xfrm>
          <a:prstGeom prst="rect">
            <a:avLst/>
          </a:prstGeom>
          <a:noFill/>
        </p:spPr>
        <p:txBody>
          <a:bodyPr wrap="square" rtlCol="0">
            <a:spAutoFit/>
          </a:bodyPr>
          <a:lstStyle/>
          <a:p>
            <a:r>
              <a:rPr lang="en-US" sz="3600" dirty="0"/>
              <a:t>Jackson Square Children’s Garden</a:t>
            </a:r>
            <a:endParaRPr lang="en-US" sz="3600" dirty="0">
              <a:effectLst/>
            </a:endParaRP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sp>
        <p:nvSpPr>
          <p:cNvPr id="10" name="Speech Bubble: Rectangle with Corners Rounded 9">
            <a:extLst>
              <a:ext uri="{FF2B5EF4-FFF2-40B4-BE49-F238E27FC236}">
                <a16:creationId xmlns:a16="http://schemas.microsoft.com/office/drawing/2014/main" id="{84A0329C-47EB-4A0C-80A6-CAEF420B653C}"/>
              </a:ext>
            </a:extLst>
          </p:cNvPr>
          <p:cNvSpPr/>
          <p:nvPr/>
        </p:nvSpPr>
        <p:spPr>
          <a:xfrm>
            <a:off x="117731" y="1966452"/>
            <a:ext cx="5938684" cy="2281083"/>
          </a:xfrm>
          <a:prstGeom prst="wedgeRoundRectCallout">
            <a:avLst>
              <a:gd name="adj1" fmla="val -42368"/>
              <a:gd name="adj2" fmla="val 689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This is the second year of collaboration between </a:t>
            </a:r>
            <a:r>
              <a:rPr lang="en-US" dirty="0" err="1"/>
              <a:t>RealKidz</a:t>
            </a:r>
            <a:r>
              <a:rPr lang="en-US" dirty="0"/>
              <a:t> Boston and the Southwest Corridor Park, with weekly children’s garden activities in the Jackson Square Children’s Garden.   The garden, located near the Lorber Family Playground, features mint, borage, clovers, strawberries, squash and watermelon plants, kale, cucumbers, and a variety of flowers. </a:t>
            </a:r>
          </a:p>
        </p:txBody>
      </p:sp>
      <p:pic>
        <p:nvPicPr>
          <p:cNvPr id="5" name="Picture 4" descr="A person standing next to a tree&#10;&#10;Description generated with very high confidence">
            <a:extLst>
              <a:ext uri="{FF2B5EF4-FFF2-40B4-BE49-F238E27FC236}">
                <a16:creationId xmlns:a16="http://schemas.microsoft.com/office/drawing/2014/main" id="{592D2530-A006-4185-B255-831E182A0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374567" y="935828"/>
            <a:ext cx="4104332" cy="3078249"/>
          </a:xfrm>
          <a:prstGeom prst="rect">
            <a:avLst/>
          </a:prstGeom>
          <a:ln w="76200">
            <a:solidFill>
              <a:schemeClr val="bg1"/>
            </a:solidFill>
          </a:ln>
        </p:spPr>
      </p:pic>
      <p:pic>
        <p:nvPicPr>
          <p:cNvPr id="13" name="Picture 12" descr="A picture containing tree, outdoor, grass, sky&#10;&#10;Description generated with very high confidence">
            <a:extLst>
              <a:ext uri="{FF2B5EF4-FFF2-40B4-BE49-F238E27FC236}">
                <a16:creationId xmlns:a16="http://schemas.microsoft.com/office/drawing/2014/main" id="{96FCD95F-D1EA-4817-8BD9-97505A409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731" y="4828419"/>
            <a:ext cx="2609850" cy="1962150"/>
          </a:xfrm>
          <a:prstGeom prst="rect">
            <a:avLst/>
          </a:prstGeom>
        </p:spPr>
      </p:pic>
    </p:spTree>
    <p:extLst>
      <p:ext uri="{BB962C8B-B14F-4D97-AF65-F5344CB8AC3E}">
        <p14:creationId xmlns:p14="http://schemas.microsoft.com/office/powerpoint/2010/main" val="644879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D4771A9-04B8-46F1-86A6-69F0AFC4A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911164">
            <a:off x="7425295" y="3628724"/>
            <a:ext cx="2443035" cy="2873141"/>
          </a:xfrm>
          <a:prstGeom prst="rect">
            <a:avLst/>
          </a:prstGeom>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773404" y="485472"/>
            <a:ext cx="9682480" cy="646331"/>
          </a:xfrm>
          <a:prstGeom prst="rect">
            <a:avLst/>
          </a:prstGeom>
          <a:noFill/>
        </p:spPr>
        <p:txBody>
          <a:bodyPr wrap="square" rtlCol="0">
            <a:spAutoFit/>
          </a:bodyPr>
          <a:lstStyle/>
          <a:p>
            <a:r>
              <a:rPr lang="en-US" sz="3600" dirty="0"/>
              <a:t>Sundials, Solar Energy and the 2017 Solar Eclipse </a:t>
            </a:r>
            <a:endParaRPr lang="en-US" sz="3600" dirty="0">
              <a:effectLst/>
            </a:endParaRP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sp>
        <p:nvSpPr>
          <p:cNvPr id="10" name="Speech Bubble: Rectangle with Corners Rounded 9">
            <a:extLst>
              <a:ext uri="{FF2B5EF4-FFF2-40B4-BE49-F238E27FC236}">
                <a16:creationId xmlns:a16="http://schemas.microsoft.com/office/drawing/2014/main" id="{84A0329C-47EB-4A0C-80A6-CAEF420B653C}"/>
              </a:ext>
            </a:extLst>
          </p:cNvPr>
          <p:cNvSpPr/>
          <p:nvPr/>
        </p:nvSpPr>
        <p:spPr>
          <a:xfrm>
            <a:off x="7558059" y="1485189"/>
            <a:ext cx="4377267" cy="2281083"/>
          </a:xfrm>
          <a:prstGeom prst="wedgeRoundRectCallout">
            <a:avLst>
              <a:gd name="adj1" fmla="val -3007"/>
              <a:gd name="adj2" fmla="val 4613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Complemented by a “Science Wednesday” program, children working in the Children’s Garden also learned about solar energy, sundials and the solar eclipse this year. </a:t>
            </a:r>
          </a:p>
        </p:txBody>
      </p:sp>
      <p:pic>
        <p:nvPicPr>
          <p:cNvPr id="7" name="Picture 6">
            <a:extLst>
              <a:ext uri="{FF2B5EF4-FFF2-40B4-BE49-F238E27FC236}">
                <a16:creationId xmlns:a16="http://schemas.microsoft.com/office/drawing/2014/main" id="{C23CEEE1-F3C2-4186-BB13-86759E135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9137" y="2769067"/>
            <a:ext cx="4288055" cy="3216041"/>
          </a:xfrm>
          <a:prstGeom prst="rect">
            <a:avLst/>
          </a:prstGeom>
        </p:spPr>
      </p:pic>
      <p:sp>
        <p:nvSpPr>
          <p:cNvPr id="12" name="Speech Bubble: Rectangle with Corners Rounded 11">
            <a:extLst>
              <a:ext uri="{FF2B5EF4-FFF2-40B4-BE49-F238E27FC236}">
                <a16:creationId xmlns:a16="http://schemas.microsoft.com/office/drawing/2014/main" id="{AE89F2BC-92EE-4B59-8BE1-9007EB1B11C0}"/>
              </a:ext>
            </a:extLst>
          </p:cNvPr>
          <p:cNvSpPr/>
          <p:nvPr/>
        </p:nvSpPr>
        <p:spPr>
          <a:xfrm>
            <a:off x="4482721" y="1485189"/>
            <a:ext cx="2911677" cy="2281083"/>
          </a:xfrm>
          <a:prstGeom prst="wedgeRoundRectCallout">
            <a:avLst>
              <a:gd name="adj1" fmla="val -42368"/>
              <a:gd name="adj2" fmla="val 689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Boston Explorers Bike Week included an opportunity to view the 2017 Solar Eclipse.</a:t>
            </a:r>
          </a:p>
        </p:txBody>
      </p:sp>
    </p:spTree>
    <p:extLst>
      <p:ext uri="{BB962C8B-B14F-4D97-AF65-F5344CB8AC3E}">
        <p14:creationId xmlns:p14="http://schemas.microsoft.com/office/powerpoint/2010/main" val="2711263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862557" y="41284"/>
            <a:ext cx="9682480" cy="646331"/>
          </a:xfrm>
          <a:prstGeom prst="rect">
            <a:avLst/>
          </a:prstGeom>
          <a:noFill/>
        </p:spPr>
        <p:txBody>
          <a:bodyPr wrap="square" rtlCol="0">
            <a:spAutoFit/>
          </a:bodyPr>
          <a:lstStyle/>
          <a:p>
            <a:r>
              <a:rPr lang="en-US" sz="3600" dirty="0">
                <a:effectLst/>
              </a:rPr>
              <a:t>IBA – Exploring Community </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pic>
        <p:nvPicPr>
          <p:cNvPr id="3" name="Picture 2">
            <a:extLst>
              <a:ext uri="{FF2B5EF4-FFF2-40B4-BE49-F238E27FC236}">
                <a16:creationId xmlns:a16="http://schemas.microsoft.com/office/drawing/2014/main" id="{90A9FDC6-DA4F-49F9-AE2F-FF42A8939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468" y="1796467"/>
            <a:ext cx="5358375" cy="4267449"/>
          </a:xfrm>
          <a:prstGeom prst="rect">
            <a:avLst/>
          </a:prstGeom>
        </p:spPr>
      </p:pic>
      <p:pic>
        <p:nvPicPr>
          <p:cNvPr id="8" name="Picture 7">
            <a:extLst>
              <a:ext uri="{FF2B5EF4-FFF2-40B4-BE49-F238E27FC236}">
                <a16:creationId xmlns:a16="http://schemas.microsoft.com/office/drawing/2014/main" id="{E39B51BF-4791-4183-885B-92222872317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04843" y="1923507"/>
            <a:ext cx="6007510" cy="4140409"/>
          </a:xfrm>
          <a:prstGeom prst="rect">
            <a:avLst/>
          </a:prstGeom>
        </p:spPr>
      </p:pic>
    </p:spTree>
    <p:extLst>
      <p:ext uri="{BB962C8B-B14F-4D97-AF65-F5344CB8AC3E}">
        <p14:creationId xmlns:p14="http://schemas.microsoft.com/office/powerpoint/2010/main" val="1032666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862557" y="41284"/>
            <a:ext cx="9682480" cy="646331"/>
          </a:xfrm>
          <a:prstGeom prst="rect">
            <a:avLst/>
          </a:prstGeom>
          <a:noFill/>
        </p:spPr>
        <p:txBody>
          <a:bodyPr wrap="square" rtlCol="0">
            <a:spAutoFit/>
          </a:bodyPr>
          <a:lstStyle/>
          <a:p>
            <a:r>
              <a:rPr lang="en-US" sz="3600" dirty="0">
                <a:effectLst/>
              </a:rPr>
              <a:t>IBA – Exploring Community </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pic>
        <p:nvPicPr>
          <p:cNvPr id="5" name="Picture 4">
            <a:extLst>
              <a:ext uri="{FF2B5EF4-FFF2-40B4-BE49-F238E27FC236}">
                <a16:creationId xmlns:a16="http://schemas.microsoft.com/office/drawing/2014/main" id="{907C06F4-DDEA-4785-96F6-3D4689E27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360" y="998437"/>
            <a:ext cx="7746381" cy="5695633"/>
          </a:xfrm>
          <a:prstGeom prst="rect">
            <a:avLst/>
          </a:prstGeom>
          <a:ln>
            <a:solidFill>
              <a:schemeClr val="bg1">
                <a:lumMod val="75000"/>
              </a:schemeClr>
            </a:solidFill>
          </a:ln>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75D6E84-B442-4F3B-870F-6C5B68FFB4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0450">
            <a:off x="677162" y="1915426"/>
            <a:ext cx="3356172" cy="4418647"/>
          </a:xfrm>
          <a:prstGeom prst="rect">
            <a:avLst/>
          </a:prstGeom>
          <a:ln>
            <a:solidFill>
              <a:schemeClr val="bg1">
                <a:lumMod val="75000"/>
              </a:schemeClr>
            </a:solidFill>
          </a:ln>
        </p:spPr>
      </p:pic>
    </p:spTree>
    <p:extLst>
      <p:ext uri="{BB962C8B-B14F-4D97-AF65-F5344CB8AC3E}">
        <p14:creationId xmlns:p14="http://schemas.microsoft.com/office/powerpoint/2010/main" val="29218568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3C7DF5-E770-49FA-8DD2-A0882AEA1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865" y="998437"/>
            <a:ext cx="4355381" cy="5832645"/>
          </a:xfrm>
          <a:prstGeom prst="rect">
            <a:avLst/>
          </a:prstGeom>
          <a:ln>
            <a:solidFill>
              <a:schemeClr val="bg1">
                <a:lumMod val="75000"/>
              </a:schemeClr>
            </a:solidFill>
          </a:ln>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862557" y="41284"/>
            <a:ext cx="9682480" cy="646331"/>
          </a:xfrm>
          <a:prstGeom prst="rect">
            <a:avLst/>
          </a:prstGeom>
          <a:noFill/>
        </p:spPr>
        <p:txBody>
          <a:bodyPr wrap="square" rtlCol="0">
            <a:spAutoFit/>
          </a:bodyPr>
          <a:lstStyle/>
          <a:p>
            <a:r>
              <a:rPr lang="en-US" sz="3600" dirty="0">
                <a:effectLst/>
              </a:rPr>
              <a:t>IBA – Exploring Community </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pic>
        <p:nvPicPr>
          <p:cNvPr id="7" name="Picture 6">
            <a:extLst>
              <a:ext uri="{FF2B5EF4-FFF2-40B4-BE49-F238E27FC236}">
                <a16:creationId xmlns:a16="http://schemas.microsoft.com/office/drawing/2014/main" id="{E82E0B9A-56A7-486F-BE13-9AAD28FB783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506065" y="1796467"/>
            <a:ext cx="6282813" cy="3765756"/>
          </a:xfrm>
          <a:prstGeom prst="rect">
            <a:avLst/>
          </a:prstGeom>
          <a:ln>
            <a:solidFill>
              <a:schemeClr val="bg1">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574809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196885" y="228097"/>
            <a:ext cx="1385875" cy="1540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1862557" y="41284"/>
            <a:ext cx="9682480" cy="646331"/>
          </a:xfrm>
          <a:prstGeom prst="rect">
            <a:avLst/>
          </a:prstGeom>
          <a:noFill/>
        </p:spPr>
        <p:txBody>
          <a:bodyPr wrap="square" rtlCol="0">
            <a:spAutoFit/>
          </a:bodyPr>
          <a:lstStyle/>
          <a:p>
            <a:r>
              <a:rPr lang="en-US" sz="3600" dirty="0">
                <a:effectLst/>
              </a:rPr>
              <a:t>IBA – Exploring Community </a:t>
            </a:r>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376331" y="370181"/>
            <a:ext cx="1217627" cy="1284202"/>
          </a:xfrm>
          <a:prstGeom prst="rect">
            <a:avLst/>
          </a:prstGeom>
        </p:spPr>
      </p:pic>
      <p:pic>
        <p:nvPicPr>
          <p:cNvPr id="5" name="Picture 4">
            <a:extLst>
              <a:ext uri="{FF2B5EF4-FFF2-40B4-BE49-F238E27FC236}">
                <a16:creationId xmlns:a16="http://schemas.microsoft.com/office/drawing/2014/main" id="{2C0B5D1A-2A40-40E9-841A-D8C40FC9B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871" y="943792"/>
            <a:ext cx="6164735" cy="5452196"/>
          </a:xfrm>
          <a:prstGeom prst="rect">
            <a:avLst/>
          </a:prstGeom>
          <a:ln>
            <a:solidFill>
              <a:schemeClr val="bg2">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097236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346009" y="1559066"/>
            <a:ext cx="3840480" cy="36372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6E0EC2-B902-4CE0-92EE-E53B7F62DE12}"/>
              </a:ext>
            </a:extLst>
          </p:cNvPr>
          <p:cNvSpPr txBox="1"/>
          <p:nvPr/>
        </p:nvSpPr>
        <p:spPr>
          <a:xfrm>
            <a:off x="4420922" y="1559066"/>
            <a:ext cx="7564601" cy="3477875"/>
          </a:xfrm>
          <a:prstGeom prst="rect">
            <a:avLst/>
          </a:prstGeom>
          <a:solidFill>
            <a:schemeClr val="accent6">
              <a:lumMod val="40000"/>
              <a:lumOff val="60000"/>
            </a:schemeClr>
          </a:solidFill>
        </p:spPr>
        <p:txBody>
          <a:bodyPr wrap="square" rtlCol="0">
            <a:spAutoFit/>
          </a:bodyPr>
          <a:lstStyle/>
          <a:p>
            <a:endParaRPr lang="en-US" sz="4400" dirty="0"/>
          </a:p>
          <a:p>
            <a:endParaRPr lang="en-US" sz="4400" dirty="0"/>
          </a:p>
          <a:p>
            <a:r>
              <a:rPr lang="en-US" sz="4400" dirty="0"/>
              <a:t>Community Partnerships</a:t>
            </a:r>
          </a:p>
          <a:p>
            <a:endParaRPr lang="en-US" sz="4400" dirty="0"/>
          </a:p>
          <a:p>
            <a:endParaRPr lang="en-US" sz="4400" dirty="0"/>
          </a:p>
        </p:txBody>
      </p:sp>
      <p:pic>
        <p:nvPicPr>
          <p:cNvPr id="4" name="Picture 3" descr="A picture containing text&#10;&#10;Description generated with high confidence">
            <a:extLst>
              <a:ext uri="{FF2B5EF4-FFF2-40B4-BE49-F238E27FC236}">
                <a16:creationId xmlns:a16="http://schemas.microsoft.com/office/drawing/2014/main" id="{0BD6A758-3DCD-48CB-B2B0-F0561D21CD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7181">
            <a:off x="729137" y="1571055"/>
            <a:ext cx="3258821" cy="3437001"/>
          </a:xfrm>
          <a:prstGeom prst="rect">
            <a:avLst/>
          </a:prstGeom>
        </p:spPr>
      </p:pic>
    </p:spTree>
    <p:extLst>
      <p:ext uri="{BB962C8B-B14F-4D97-AF65-F5344CB8AC3E}">
        <p14:creationId xmlns:p14="http://schemas.microsoft.com/office/powerpoint/2010/main" val="3289688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552486" y="477518"/>
            <a:ext cx="3840480" cy="36372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6E0EC2-B902-4CE0-92EE-E53B7F62DE12}"/>
              </a:ext>
            </a:extLst>
          </p:cNvPr>
          <p:cNvSpPr txBox="1"/>
          <p:nvPr/>
        </p:nvSpPr>
        <p:spPr>
          <a:xfrm>
            <a:off x="552485" y="4306776"/>
            <a:ext cx="3840482" cy="1446550"/>
          </a:xfrm>
          <a:prstGeom prst="rect">
            <a:avLst/>
          </a:prstGeom>
          <a:solidFill>
            <a:schemeClr val="accent6">
              <a:lumMod val="40000"/>
              <a:lumOff val="60000"/>
            </a:schemeClr>
          </a:solidFill>
        </p:spPr>
        <p:txBody>
          <a:bodyPr wrap="square" rtlCol="0">
            <a:spAutoFit/>
          </a:bodyPr>
          <a:lstStyle/>
          <a:p>
            <a:r>
              <a:rPr lang="en-US" sz="4400" dirty="0"/>
              <a:t>Community Partners </a:t>
            </a:r>
          </a:p>
        </p:txBody>
      </p:sp>
      <p:sp>
        <p:nvSpPr>
          <p:cNvPr id="2" name="TextBox 1">
            <a:extLst>
              <a:ext uri="{FF2B5EF4-FFF2-40B4-BE49-F238E27FC236}">
                <a16:creationId xmlns:a16="http://schemas.microsoft.com/office/drawing/2014/main" id="{75D91C36-456F-4F7A-8E01-3B458C4CEC97}"/>
              </a:ext>
            </a:extLst>
          </p:cNvPr>
          <p:cNvSpPr txBox="1"/>
          <p:nvPr/>
        </p:nvSpPr>
        <p:spPr>
          <a:xfrm>
            <a:off x="4602481" y="256137"/>
            <a:ext cx="7183120" cy="6494085"/>
          </a:xfrm>
          <a:prstGeom prst="rect">
            <a:avLst/>
          </a:prstGeom>
          <a:noFill/>
        </p:spPr>
        <p:txBody>
          <a:bodyPr wrap="square" rtlCol="0">
            <a:spAutoFit/>
          </a:bodyPr>
          <a:lstStyle/>
          <a:p>
            <a:r>
              <a:rPr lang="en-US" sz="3200" b="1" dirty="0"/>
              <a:t>Community Partners </a:t>
            </a:r>
          </a:p>
          <a:p>
            <a:pPr marL="285750" indent="-285750">
              <a:buFont typeface="Arial" panose="020B0604020202020204" pitchFamily="34" charset="0"/>
              <a:buChar char="•"/>
            </a:pPr>
            <a:r>
              <a:rPr lang="en-US" sz="2400" dirty="0"/>
              <a:t>The SWCPC works with </a:t>
            </a:r>
            <a:r>
              <a:rPr lang="en-US" sz="2400" dirty="0" err="1"/>
              <a:t>BostonCares</a:t>
            </a:r>
            <a:r>
              <a:rPr lang="en-US" sz="2400" dirty="0"/>
              <a:t> to create a calendar of park volunteer days and many hours are provided in the park by </a:t>
            </a:r>
            <a:r>
              <a:rPr lang="en-US" sz="2400" dirty="0" err="1"/>
              <a:t>BostonCares</a:t>
            </a:r>
            <a:r>
              <a:rPr lang="en-US" sz="2400" dirty="0"/>
              <a:t> volunteers. </a:t>
            </a:r>
          </a:p>
          <a:p>
            <a:pPr marL="285750" indent="-285750">
              <a:buFont typeface="Arial" panose="020B0604020202020204" pitchFamily="34" charset="0"/>
              <a:buChar char="•"/>
            </a:pPr>
            <a:r>
              <a:rPr lang="en-US" sz="2400" dirty="0"/>
              <a:t>PMAC members have participated in Boston Park Advocates events and Environmental League of Massachusetts advocacy work; members have also followed the development of the neighboring Roxbury Heritage Park. </a:t>
            </a:r>
          </a:p>
          <a:p>
            <a:pPr marL="285750" indent="-285750">
              <a:buFont typeface="Arial" panose="020B0604020202020204" pitchFamily="34" charset="0"/>
              <a:buChar char="•"/>
            </a:pPr>
            <a:r>
              <a:rPr lang="en-US" sz="2400" dirty="0"/>
              <a:t>The Bicycle/walking path subcommittee is working with City of Boston, Northeastern University and DCR to advocate for path improvements.</a:t>
            </a:r>
          </a:p>
          <a:p>
            <a:pPr marL="285750" indent="-285750">
              <a:buFont typeface="Arial" panose="020B0604020202020204" pitchFamily="34" charset="0"/>
              <a:buChar char="•"/>
            </a:pPr>
            <a:r>
              <a:rPr lang="en-US" sz="2400" dirty="0">
                <a:effectLst/>
              </a:rPr>
              <a:t>Northeastern University’s City and Community Affairs continues to be a strong partner, including support fo</a:t>
            </a:r>
            <a:r>
              <a:rPr lang="en-US" sz="2400" dirty="0"/>
              <a:t>r mini-grants, participation by students in PMAC meetings and SWCPC volunteer days.  The PMAC co-chair is a member of the NEU CAB Advisory Board. </a:t>
            </a:r>
            <a:endParaRPr lang="en-US" sz="2400" dirty="0">
              <a:effectLst/>
            </a:endParaRPr>
          </a:p>
        </p:txBody>
      </p:sp>
      <p:pic>
        <p:nvPicPr>
          <p:cNvPr id="7" name="Picture 6" descr="A close up of text on a white background&#10;&#10;Description generated with high confidence">
            <a:extLst>
              <a:ext uri="{FF2B5EF4-FFF2-40B4-BE49-F238E27FC236}">
                <a16:creationId xmlns:a16="http://schemas.microsoft.com/office/drawing/2014/main" id="{C264FF8C-980E-435D-9A10-932B4E73F2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1002">
            <a:off x="956383" y="573794"/>
            <a:ext cx="3206746" cy="3313021"/>
          </a:xfrm>
          <a:prstGeom prst="rect">
            <a:avLst/>
          </a:prstGeom>
        </p:spPr>
      </p:pic>
    </p:spTree>
    <p:extLst>
      <p:ext uri="{BB962C8B-B14F-4D97-AF65-F5344CB8AC3E}">
        <p14:creationId xmlns:p14="http://schemas.microsoft.com/office/powerpoint/2010/main" val="2002570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552486" y="477518"/>
            <a:ext cx="3840480" cy="36372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894EE-8AF4-45F1-8501-820C74D8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787734" y="638238"/>
            <a:ext cx="3505909" cy="3550538"/>
          </a:xfrm>
          <a:prstGeom prst="rect">
            <a:avLst/>
          </a:prstGeom>
        </p:spPr>
      </p:pic>
      <p:sp>
        <p:nvSpPr>
          <p:cNvPr id="11" name="TextBox 10">
            <a:extLst>
              <a:ext uri="{FF2B5EF4-FFF2-40B4-BE49-F238E27FC236}">
                <a16:creationId xmlns:a16="http://schemas.microsoft.com/office/drawing/2014/main" id="{BF6E0EC2-B902-4CE0-92EE-E53B7F62DE12}"/>
              </a:ext>
            </a:extLst>
          </p:cNvPr>
          <p:cNvSpPr txBox="1"/>
          <p:nvPr/>
        </p:nvSpPr>
        <p:spPr>
          <a:xfrm>
            <a:off x="552485" y="4763976"/>
            <a:ext cx="6990082" cy="1446550"/>
          </a:xfrm>
          <a:prstGeom prst="rect">
            <a:avLst/>
          </a:prstGeom>
          <a:solidFill>
            <a:schemeClr val="accent6">
              <a:lumMod val="40000"/>
              <a:lumOff val="60000"/>
            </a:schemeClr>
          </a:solidFill>
        </p:spPr>
        <p:txBody>
          <a:bodyPr wrap="square" rtlCol="0">
            <a:spAutoFit/>
          </a:bodyPr>
          <a:lstStyle/>
          <a:p>
            <a:r>
              <a:rPr lang="en-US" sz="4400" dirty="0"/>
              <a:t>Park Stewards / Volunteers</a:t>
            </a:r>
          </a:p>
          <a:p>
            <a:r>
              <a:rPr lang="en-US" sz="4400" dirty="0"/>
              <a:t>Gardening &amp; Landscaping </a:t>
            </a:r>
          </a:p>
        </p:txBody>
      </p:sp>
      <p:sp>
        <p:nvSpPr>
          <p:cNvPr id="2" name="TextBox 1">
            <a:extLst>
              <a:ext uri="{FF2B5EF4-FFF2-40B4-BE49-F238E27FC236}">
                <a16:creationId xmlns:a16="http://schemas.microsoft.com/office/drawing/2014/main" id="{75D91C36-456F-4F7A-8E01-3B458C4CEC97}"/>
              </a:ext>
            </a:extLst>
          </p:cNvPr>
          <p:cNvSpPr txBox="1"/>
          <p:nvPr/>
        </p:nvSpPr>
        <p:spPr>
          <a:xfrm>
            <a:off x="4602480" y="477518"/>
            <a:ext cx="6935928" cy="4370427"/>
          </a:xfrm>
          <a:prstGeom prst="rect">
            <a:avLst/>
          </a:prstGeom>
          <a:noFill/>
        </p:spPr>
        <p:txBody>
          <a:bodyPr wrap="square" rtlCol="0">
            <a:spAutoFit/>
          </a:bodyPr>
          <a:lstStyle/>
          <a:p>
            <a:r>
              <a:rPr lang="en-US" sz="3600" b="1" dirty="0"/>
              <a:t>Park Stewards / Volunteers </a:t>
            </a:r>
          </a:p>
          <a:p>
            <a:pPr marL="285750" indent="-285750">
              <a:buFont typeface="Arial" panose="020B0604020202020204" pitchFamily="34" charset="0"/>
              <a:buChar char="•"/>
            </a:pPr>
            <a:r>
              <a:rPr lang="en-US" sz="2800" dirty="0"/>
              <a:t>Over 1,500 volunteer hours </a:t>
            </a:r>
          </a:p>
          <a:p>
            <a:pPr marL="285750" indent="-285750">
              <a:buFont typeface="Arial" panose="020B0604020202020204" pitchFamily="34" charset="0"/>
              <a:buChar char="•"/>
            </a:pPr>
            <a:r>
              <a:rPr lang="en-US" sz="2800" dirty="0"/>
              <a:t>Approximately 25 locations in the Southwest Corridor Park, in the South End / Back Bay, Jamaica Plain/Stony Brook/Green Street/Forest Hills and Jackson Square. </a:t>
            </a:r>
          </a:p>
          <a:p>
            <a:pPr marL="285750" indent="-285750">
              <a:buFont typeface="Arial" panose="020B0604020202020204" pitchFamily="34" charset="0"/>
              <a:buChar char="•"/>
            </a:pPr>
            <a:r>
              <a:rPr lang="en-US" sz="2800" dirty="0"/>
              <a:t>Volunteers work in small groups, on their own, and in volunteer day groups,   throughout the four seasons. </a:t>
            </a:r>
          </a:p>
          <a:p>
            <a:r>
              <a:rPr lang="en-US" dirty="0"/>
              <a:t> </a:t>
            </a:r>
          </a:p>
        </p:txBody>
      </p:sp>
    </p:spTree>
    <p:extLst>
      <p:ext uri="{BB962C8B-B14F-4D97-AF65-F5344CB8AC3E}">
        <p14:creationId xmlns:p14="http://schemas.microsoft.com/office/powerpoint/2010/main" val="2816333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552486" y="477518"/>
            <a:ext cx="3840480" cy="36372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F6E0EC2-B902-4CE0-92EE-E53B7F62DE12}"/>
              </a:ext>
            </a:extLst>
          </p:cNvPr>
          <p:cNvSpPr txBox="1"/>
          <p:nvPr/>
        </p:nvSpPr>
        <p:spPr>
          <a:xfrm>
            <a:off x="552485" y="4306776"/>
            <a:ext cx="3840482" cy="1446550"/>
          </a:xfrm>
          <a:prstGeom prst="rect">
            <a:avLst/>
          </a:prstGeom>
          <a:solidFill>
            <a:schemeClr val="accent6">
              <a:lumMod val="40000"/>
              <a:lumOff val="60000"/>
            </a:schemeClr>
          </a:solidFill>
        </p:spPr>
        <p:txBody>
          <a:bodyPr wrap="square" rtlCol="0">
            <a:spAutoFit/>
          </a:bodyPr>
          <a:lstStyle/>
          <a:p>
            <a:r>
              <a:rPr lang="en-US" sz="4400" dirty="0"/>
              <a:t>Community Partners </a:t>
            </a:r>
          </a:p>
        </p:txBody>
      </p:sp>
      <p:sp>
        <p:nvSpPr>
          <p:cNvPr id="2" name="TextBox 1">
            <a:extLst>
              <a:ext uri="{FF2B5EF4-FFF2-40B4-BE49-F238E27FC236}">
                <a16:creationId xmlns:a16="http://schemas.microsoft.com/office/drawing/2014/main" id="{75D91C36-456F-4F7A-8E01-3B458C4CEC97}"/>
              </a:ext>
            </a:extLst>
          </p:cNvPr>
          <p:cNvSpPr txBox="1"/>
          <p:nvPr/>
        </p:nvSpPr>
        <p:spPr>
          <a:xfrm>
            <a:off x="4602481" y="256137"/>
            <a:ext cx="7183120" cy="5755422"/>
          </a:xfrm>
          <a:prstGeom prst="rect">
            <a:avLst/>
          </a:prstGeom>
          <a:noFill/>
        </p:spPr>
        <p:txBody>
          <a:bodyPr wrap="square" rtlCol="0">
            <a:spAutoFit/>
          </a:bodyPr>
          <a:lstStyle/>
          <a:p>
            <a:r>
              <a:rPr lang="en-US" sz="3200" b="1" dirty="0"/>
              <a:t>Community Partners </a:t>
            </a:r>
          </a:p>
          <a:p>
            <a:pPr marL="285750" indent="-285750">
              <a:buFont typeface="Arial" panose="020B0604020202020204" pitchFamily="34" charset="0"/>
              <a:buChar char="•"/>
            </a:pPr>
            <a:r>
              <a:rPr lang="en-US" sz="2400" dirty="0">
                <a:effectLst/>
              </a:rPr>
              <a:t>Neighborhood groups are key partners, looking at issues </a:t>
            </a:r>
            <a:r>
              <a:rPr lang="en-US" sz="2400" dirty="0"/>
              <a:t>including d</a:t>
            </a:r>
            <a:r>
              <a:rPr lang="en-US" sz="2400" dirty="0">
                <a:effectLst/>
              </a:rPr>
              <a:t>evelopment, housing and open space, homelessness and public safety. </a:t>
            </a:r>
          </a:p>
          <a:p>
            <a:pPr marL="285750" indent="-285750">
              <a:buFont typeface="Arial" panose="020B0604020202020204" pitchFamily="34" charset="0"/>
              <a:buChar char="•"/>
            </a:pPr>
            <a:r>
              <a:rPr lang="en-US" sz="2400" dirty="0">
                <a:effectLst/>
              </a:rPr>
              <a:t>PMAC members who are members of South End neighborhood groups have participated in a neighborhood task force on homelessness and addiction. </a:t>
            </a:r>
          </a:p>
          <a:p>
            <a:pPr marL="285750" indent="-285750">
              <a:buFont typeface="Arial" panose="020B0604020202020204" pitchFamily="34" charset="0"/>
              <a:buChar char="•"/>
            </a:pPr>
            <a:r>
              <a:rPr lang="en-US" sz="2400" dirty="0"/>
              <a:t>The rapid pace of development in Boston has brought more focus on the impact of development on the SWCP and surrounding neighborhoods.</a:t>
            </a:r>
            <a:endParaRPr lang="en-US" sz="2400" dirty="0">
              <a:effectLst/>
            </a:endParaRPr>
          </a:p>
          <a:p>
            <a:endParaRPr lang="en-US" sz="2400" dirty="0"/>
          </a:p>
          <a:p>
            <a:r>
              <a:rPr lang="en-US" sz="2400" dirty="0">
                <a:effectLst/>
              </a:rPr>
              <a:t>Local and state politici</a:t>
            </a:r>
            <a:r>
              <a:rPr lang="en-US" sz="2400" dirty="0"/>
              <a:t>ans are supportive of the work we do in the Southwest Corridor Park and we continue to build and nurture these relationships. </a:t>
            </a:r>
            <a:endParaRPr lang="en-US" sz="2400" dirty="0">
              <a:effectLst/>
            </a:endParaRPr>
          </a:p>
        </p:txBody>
      </p:sp>
      <p:pic>
        <p:nvPicPr>
          <p:cNvPr id="5" name="Picture 4" descr="A close up of text on a white background&#10;&#10;Description generated with high confidence">
            <a:extLst>
              <a:ext uri="{FF2B5EF4-FFF2-40B4-BE49-F238E27FC236}">
                <a16:creationId xmlns:a16="http://schemas.microsoft.com/office/drawing/2014/main" id="{FBD56ECF-86EF-4833-A862-BEE77AEA3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1002">
            <a:off x="956383" y="573794"/>
            <a:ext cx="3206746" cy="3313021"/>
          </a:xfrm>
          <a:prstGeom prst="rect">
            <a:avLst/>
          </a:prstGeom>
        </p:spPr>
      </p:pic>
    </p:spTree>
    <p:extLst>
      <p:ext uri="{BB962C8B-B14F-4D97-AF65-F5344CB8AC3E}">
        <p14:creationId xmlns:p14="http://schemas.microsoft.com/office/powerpoint/2010/main" val="11983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237474" y="256137"/>
            <a:ext cx="1629827" cy="16977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D91C36-456F-4F7A-8E01-3B458C4CEC97}"/>
              </a:ext>
            </a:extLst>
          </p:cNvPr>
          <p:cNvSpPr txBox="1"/>
          <p:nvPr/>
        </p:nvSpPr>
        <p:spPr>
          <a:xfrm>
            <a:off x="2223436" y="256137"/>
            <a:ext cx="9581717" cy="2800767"/>
          </a:xfrm>
          <a:prstGeom prst="rect">
            <a:avLst/>
          </a:prstGeom>
          <a:noFill/>
        </p:spPr>
        <p:txBody>
          <a:bodyPr wrap="square" rtlCol="0">
            <a:spAutoFit/>
          </a:bodyPr>
          <a:lstStyle/>
          <a:p>
            <a:r>
              <a:rPr lang="en-US" sz="3200" b="1" dirty="0"/>
              <a:t>Dogs and Dog Parks </a:t>
            </a:r>
            <a:endParaRPr lang="en-US" sz="2400" dirty="0"/>
          </a:p>
          <a:p>
            <a:pPr marL="285750" indent="-285750">
              <a:buFont typeface="Arial" panose="020B0604020202020204" pitchFamily="34" charset="0"/>
              <a:buChar char="•"/>
            </a:pPr>
            <a:r>
              <a:rPr lang="en-US" sz="2400" dirty="0">
                <a:effectLst/>
              </a:rPr>
              <a:t>The Carleton Court Dog Park continues to support the dog park in the South End / Back Bay, with ongoing fundraising, maintenance and education.</a:t>
            </a:r>
          </a:p>
          <a:p>
            <a:pPr marL="285750" indent="-285750">
              <a:buFont typeface="Arial" panose="020B0604020202020204" pitchFamily="34" charset="0"/>
              <a:buChar char="•"/>
            </a:pPr>
            <a:r>
              <a:rPr lang="en-US" sz="2400" dirty="0"/>
              <a:t>PMAC members, including the Carleton Court Dog Park volunteers, SWCPC coordinator for JP and others, have supported an advocacy effort for finding a dog park location in JP.</a:t>
            </a:r>
            <a:endParaRPr lang="en-US" sz="2400" dirty="0">
              <a:effectLst/>
            </a:endParaRPr>
          </a:p>
        </p:txBody>
      </p:sp>
      <p:pic>
        <p:nvPicPr>
          <p:cNvPr id="5" name="Picture 4" descr="A close up of text on a white background&#10;&#10;Description generated with high confidence">
            <a:extLst>
              <a:ext uri="{FF2B5EF4-FFF2-40B4-BE49-F238E27FC236}">
                <a16:creationId xmlns:a16="http://schemas.microsoft.com/office/drawing/2014/main" id="{FBD56ECF-86EF-4833-A862-BEE77AEA3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1002">
            <a:off x="277520" y="321787"/>
            <a:ext cx="1483499" cy="1532664"/>
          </a:xfrm>
          <a:prstGeom prst="rect">
            <a:avLst/>
          </a:prstGeom>
        </p:spPr>
      </p:pic>
      <p:pic>
        <p:nvPicPr>
          <p:cNvPr id="4" name="Picture 3" descr="A small white dog on a leash&#10;&#10;Description generated with very high confidence">
            <a:extLst>
              <a:ext uri="{FF2B5EF4-FFF2-40B4-BE49-F238E27FC236}">
                <a16:creationId xmlns:a16="http://schemas.microsoft.com/office/drawing/2014/main" id="{8FA6D7DD-468A-4F6B-8B91-400DC675C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923" y="3271857"/>
            <a:ext cx="3193045" cy="3364762"/>
          </a:xfrm>
          <a:prstGeom prst="rect">
            <a:avLst/>
          </a:prstGeom>
        </p:spPr>
      </p:pic>
      <p:pic>
        <p:nvPicPr>
          <p:cNvPr id="8" name="Picture 7" descr="A blue frisbee with a dog in a pool of water&#10;&#10;Description generated with very high confidence">
            <a:extLst>
              <a:ext uri="{FF2B5EF4-FFF2-40B4-BE49-F238E27FC236}">
                <a16:creationId xmlns:a16="http://schemas.microsoft.com/office/drawing/2014/main" id="{2853D13F-C02B-426D-83F9-04610E94B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4331" y="2835523"/>
            <a:ext cx="2850822" cy="3801096"/>
          </a:xfrm>
          <a:prstGeom prst="rect">
            <a:avLst/>
          </a:prstGeom>
        </p:spPr>
      </p:pic>
      <p:pic>
        <p:nvPicPr>
          <p:cNvPr id="10" name="Picture 9" descr="A person and a dog walking on a sidewalk&#10;&#10;Description generated with very high confidence">
            <a:extLst>
              <a:ext uri="{FF2B5EF4-FFF2-40B4-BE49-F238E27FC236}">
                <a16:creationId xmlns:a16="http://schemas.microsoft.com/office/drawing/2014/main" id="{2A8340AB-4768-4184-A3B6-3D404C35F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375" y="3271856"/>
            <a:ext cx="3590056" cy="3475453"/>
          </a:xfrm>
          <a:prstGeom prst="rect">
            <a:avLst/>
          </a:prstGeom>
        </p:spPr>
      </p:pic>
    </p:spTree>
    <p:extLst>
      <p:ext uri="{BB962C8B-B14F-4D97-AF65-F5344CB8AC3E}">
        <p14:creationId xmlns:p14="http://schemas.microsoft.com/office/powerpoint/2010/main" val="2504185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237474" y="256137"/>
            <a:ext cx="1629827" cy="169779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text on a white background&#10;&#10;Description generated with high confidence">
            <a:extLst>
              <a:ext uri="{FF2B5EF4-FFF2-40B4-BE49-F238E27FC236}">
                <a16:creationId xmlns:a16="http://schemas.microsoft.com/office/drawing/2014/main" id="{FBD56ECF-86EF-4833-A862-BEE77AEA3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01002">
            <a:off x="277520" y="321787"/>
            <a:ext cx="1483499" cy="1532664"/>
          </a:xfrm>
          <a:prstGeom prst="rect">
            <a:avLst/>
          </a:prstGeom>
        </p:spPr>
      </p:pic>
      <p:pic>
        <p:nvPicPr>
          <p:cNvPr id="11" name="Picture 10" descr="A close up of a sign&#10;&#10;Description generated with very high confidence">
            <a:extLst>
              <a:ext uri="{FF2B5EF4-FFF2-40B4-BE49-F238E27FC236}">
                <a16:creationId xmlns:a16="http://schemas.microsoft.com/office/drawing/2014/main" id="{451746AE-B0E7-4E8A-8DCC-D399E5014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0401" y="256137"/>
            <a:ext cx="4692190" cy="6213107"/>
          </a:xfrm>
          <a:prstGeom prst="rect">
            <a:avLst/>
          </a:prstGeom>
        </p:spPr>
      </p:pic>
    </p:spTree>
    <p:extLst>
      <p:ext uri="{BB962C8B-B14F-4D97-AF65-F5344CB8AC3E}">
        <p14:creationId xmlns:p14="http://schemas.microsoft.com/office/powerpoint/2010/main" val="2045123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E000-95C0-4C27-AA3C-CC54093F1C3A}"/>
              </a:ext>
            </a:extLst>
          </p:cNvPr>
          <p:cNvSpPr>
            <a:spLocks noGrp="1"/>
          </p:cNvSpPr>
          <p:nvPr>
            <p:ph type="ctrTitle"/>
          </p:nvPr>
        </p:nvSpPr>
        <p:spPr>
          <a:xfrm>
            <a:off x="2752298" y="104394"/>
            <a:ext cx="9144000" cy="6383033"/>
          </a:xfrm>
          <a:solidFill>
            <a:schemeClr val="accent6">
              <a:lumMod val="40000"/>
              <a:lumOff val="60000"/>
            </a:schemeClr>
          </a:solidFill>
        </p:spPr>
        <p:txBody>
          <a:bodyPr>
            <a:normAutofit/>
          </a:bodyPr>
          <a:lstStyle/>
          <a:p>
            <a:r>
              <a:rPr lang="en-US" dirty="0"/>
              <a:t>For more information visit our website or follow our social media pages.</a:t>
            </a:r>
            <a:br>
              <a:rPr lang="en-US" dirty="0"/>
            </a:br>
            <a:br>
              <a:rPr lang="en-US" dirty="0"/>
            </a:br>
            <a:r>
              <a:rPr lang="en-US" dirty="0"/>
              <a:t>Visit http://swcpc.org</a:t>
            </a:r>
            <a:br>
              <a:rPr lang="en-US" dirty="0"/>
            </a:br>
            <a:endParaRPr lang="en-US" dirty="0"/>
          </a:p>
        </p:txBody>
      </p:sp>
      <p:pic>
        <p:nvPicPr>
          <p:cNvPr id="4" name="Picture 3" descr="A large tree&#10;&#10;Description generated with very high confidence">
            <a:extLst>
              <a:ext uri="{FF2B5EF4-FFF2-40B4-BE49-F238E27FC236}">
                <a16:creationId xmlns:a16="http://schemas.microsoft.com/office/drawing/2014/main" id="{7277449D-46B4-461E-A7EA-2DEE0A213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30" y="3311091"/>
            <a:ext cx="2320892" cy="3094522"/>
          </a:xfrm>
          <a:prstGeom prst="rect">
            <a:avLst/>
          </a:prstGeom>
        </p:spPr>
      </p:pic>
      <p:pic>
        <p:nvPicPr>
          <p:cNvPr id="5" name="Picture 4">
            <a:extLst>
              <a:ext uri="{FF2B5EF4-FFF2-40B4-BE49-F238E27FC236}">
                <a16:creationId xmlns:a16="http://schemas.microsoft.com/office/drawing/2014/main" id="{62F1C1DF-B323-4452-B87E-A4F3AA20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32" y="104394"/>
            <a:ext cx="2350090" cy="3061224"/>
          </a:xfrm>
          <a:prstGeom prst="rect">
            <a:avLst/>
          </a:prstGeom>
        </p:spPr>
      </p:pic>
    </p:spTree>
    <p:extLst>
      <p:ext uri="{BB962C8B-B14F-4D97-AF65-F5344CB8AC3E}">
        <p14:creationId xmlns:p14="http://schemas.microsoft.com/office/powerpoint/2010/main" val="1661936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68BC-5C92-44AB-BAC6-04DF75CB77C8}"/>
              </a:ext>
            </a:extLst>
          </p:cNvPr>
          <p:cNvSpPr>
            <a:spLocks noGrp="1"/>
          </p:cNvSpPr>
          <p:nvPr>
            <p:ph type="title"/>
          </p:nvPr>
        </p:nvSpPr>
        <p:spPr/>
        <p:txBody>
          <a:bodyPr/>
          <a:lstStyle/>
          <a:p>
            <a:r>
              <a:rPr lang="en-US" dirty="0"/>
              <a:t>Small Group Exercise</a:t>
            </a:r>
          </a:p>
        </p:txBody>
      </p:sp>
      <p:sp>
        <p:nvSpPr>
          <p:cNvPr id="3" name="Content Placeholder 2">
            <a:extLst>
              <a:ext uri="{FF2B5EF4-FFF2-40B4-BE49-F238E27FC236}">
                <a16:creationId xmlns:a16="http://schemas.microsoft.com/office/drawing/2014/main" id="{62CBC3C3-3431-42E3-9305-9A929C79516C}"/>
              </a:ext>
            </a:extLst>
          </p:cNvPr>
          <p:cNvSpPr>
            <a:spLocks noGrp="1"/>
          </p:cNvSpPr>
          <p:nvPr>
            <p:ph idx="1"/>
          </p:nvPr>
        </p:nvSpPr>
        <p:spPr/>
        <p:txBody>
          <a:bodyPr>
            <a:normAutofit lnSpcReduction="10000"/>
          </a:bodyPr>
          <a:lstStyle/>
          <a:p>
            <a:pPr marL="0" indent="0">
              <a:buNone/>
            </a:pPr>
            <a:r>
              <a:rPr lang="en-US" dirty="0"/>
              <a:t>In Small Groups: </a:t>
            </a:r>
          </a:p>
          <a:p>
            <a:r>
              <a:rPr lang="en-US" dirty="0"/>
              <a:t>Define some criteria for evaluating goals… make up icons for criteria:</a:t>
            </a:r>
          </a:p>
          <a:p>
            <a:pPr marL="457200" lvl="1" indent="0">
              <a:buNone/>
            </a:pPr>
            <a:r>
              <a:rPr lang="en-US" dirty="0"/>
              <a:t>Such as: </a:t>
            </a:r>
          </a:p>
          <a:p>
            <a:pPr marL="457200" lvl="1" indent="0">
              <a:buNone/>
            </a:pPr>
            <a:r>
              <a:rPr lang="en-US" dirty="0"/>
              <a:t>(SH) = Short-term, achievable; </a:t>
            </a:r>
          </a:p>
          <a:p>
            <a:pPr marL="457200" lvl="1" indent="0">
              <a:buNone/>
            </a:pPr>
            <a:r>
              <a:rPr lang="en-US" dirty="0"/>
              <a:t>(HI)=High importance; </a:t>
            </a:r>
          </a:p>
          <a:p>
            <a:pPr marL="457200" lvl="1" indent="0">
              <a:buNone/>
            </a:pPr>
            <a:r>
              <a:rPr lang="en-US" dirty="0"/>
              <a:t>(CV)=Community Value</a:t>
            </a:r>
          </a:p>
          <a:p>
            <a:pPr marL="457200" lvl="1" indent="0">
              <a:buNone/>
            </a:pPr>
            <a:r>
              <a:rPr lang="en-US" dirty="0"/>
              <a:t>(Vol)=Volunteer-Led</a:t>
            </a:r>
          </a:p>
          <a:p>
            <a:pPr marL="457200" lvl="1" indent="0">
              <a:buNone/>
            </a:pPr>
            <a:r>
              <a:rPr lang="en-US" dirty="0"/>
              <a:t>(DCR)=DCR Led</a:t>
            </a:r>
          </a:p>
          <a:p>
            <a:r>
              <a:rPr lang="en-US" dirty="0"/>
              <a:t>List goals on post-it notes</a:t>
            </a:r>
          </a:p>
          <a:p>
            <a:r>
              <a:rPr lang="en-US" dirty="0"/>
              <a:t>Sort &amp; classify</a:t>
            </a:r>
          </a:p>
        </p:txBody>
      </p:sp>
    </p:spTree>
    <p:extLst>
      <p:ext uri="{BB962C8B-B14F-4D97-AF65-F5344CB8AC3E}">
        <p14:creationId xmlns:p14="http://schemas.microsoft.com/office/powerpoint/2010/main" val="470009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71120" y="71120"/>
            <a:ext cx="3808158" cy="3505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894EE-8AF4-45F1-8501-820C74D8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541146" y="456329"/>
            <a:ext cx="2614812" cy="2648098"/>
          </a:xfrm>
          <a:prstGeom prst="rect">
            <a:avLst/>
          </a:prstGeom>
        </p:spPr>
      </p:pic>
      <p:sp>
        <p:nvSpPr>
          <p:cNvPr id="8" name="TextBox 7">
            <a:extLst>
              <a:ext uri="{FF2B5EF4-FFF2-40B4-BE49-F238E27FC236}">
                <a16:creationId xmlns:a16="http://schemas.microsoft.com/office/drawing/2014/main" id="{FD1A2C0A-0C97-41B6-8DCD-D16087CAA511}"/>
              </a:ext>
            </a:extLst>
          </p:cNvPr>
          <p:cNvSpPr txBox="1"/>
          <p:nvPr/>
        </p:nvSpPr>
        <p:spPr>
          <a:xfrm>
            <a:off x="223520" y="5561435"/>
            <a:ext cx="11885927" cy="1200329"/>
          </a:xfrm>
          <a:prstGeom prst="rect">
            <a:avLst/>
          </a:prstGeom>
          <a:noFill/>
        </p:spPr>
        <p:txBody>
          <a:bodyPr wrap="square" rtlCol="0">
            <a:spAutoFit/>
          </a:bodyPr>
          <a:lstStyle/>
          <a:p>
            <a:r>
              <a:rPr lang="en-US" sz="3600" dirty="0"/>
              <a:t>We continue a theme of both edible landscaping and use of native plants.  Featured here – the Festival Garden in JP.</a:t>
            </a:r>
          </a:p>
        </p:txBody>
      </p:sp>
      <p:sp>
        <p:nvSpPr>
          <p:cNvPr id="11" name="TextBox 10">
            <a:extLst>
              <a:ext uri="{FF2B5EF4-FFF2-40B4-BE49-F238E27FC236}">
                <a16:creationId xmlns:a16="http://schemas.microsoft.com/office/drawing/2014/main" id="{BF6E0EC2-B902-4CE0-92EE-E53B7F62DE12}"/>
              </a:ext>
            </a:extLst>
          </p:cNvPr>
          <p:cNvSpPr txBox="1"/>
          <p:nvPr/>
        </p:nvSpPr>
        <p:spPr>
          <a:xfrm>
            <a:off x="71120" y="3676856"/>
            <a:ext cx="3808158" cy="830997"/>
          </a:xfrm>
          <a:prstGeom prst="rect">
            <a:avLst/>
          </a:prstGeom>
          <a:solidFill>
            <a:schemeClr val="accent6">
              <a:lumMod val="40000"/>
              <a:lumOff val="60000"/>
            </a:schemeClr>
          </a:solidFill>
        </p:spPr>
        <p:txBody>
          <a:bodyPr wrap="square" rtlCol="0">
            <a:spAutoFit/>
          </a:bodyPr>
          <a:lstStyle/>
          <a:p>
            <a:r>
              <a:rPr lang="en-US" sz="2400" dirty="0"/>
              <a:t>Park Stewards / Volunteers</a:t>
            </a:r>
          </a:p>
          <a:p>
            <a:r>
              <a:rPr lang="en-US" sz="2400" dirty="0"/>
              <a:t>Gardening &amp; Landscaping </a:t>
            </a:r>
          </a:p>
        </p:txBody>
      </p:sp>
      <p:pic>
        <p:nvPicPr>
          <p:cNvPr id="7" name="Picture 6" descr="A close up of a garden&#10;&#10;Description generated with very high confidence">
            <a:extLst>
              <a:ext uri="{FF2B5EF4-FFF2-40B4-BE49-F238E27FC236}">
                <a16:creationId xmlns:a16="http://schemas.microsoft.com/office/drawing/2014/main" id="{4D17DC78-D19F-45C5-9071-24D94BE64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173847" y="71119"/>
            <a:ext cx="6829432" cy="5122074"/>
          </a:xfrm>
          <a:prstGeom prst="rect">
            <a:avLst/>
          </a:prstGeom>
        </p:spPr>
      </p:pic>
    </p:spTree>
    <p:extLst>
      <p:ext uri="{BB962C8B-B14F-4D97-AF65-F5344CB8AC3E}">
        <p14:creationId xmlns:p14="http://schemas.microsoft.com/office/powerpoint/2010/main" val="554163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71120" y="71120"/>
            <a:ext cx="3808158" cy="3505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894EE-8AF4-45F1-8501-820C74D8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541146" y="456329"/>
            <a:ext cx="2614812" cy="2648098"/>
          </a:xfrm>
          <a:prstGeom prst="rect">
            <a:avLst/>
          </a:prstGeom>
        </p:spPr>
      </p:pic>
      <p:sp>
        <p:nvSpPr>
          <p:cNvPr id="8" name="TextBox 7">
            <a:extLst>
              <a:ext uri="{FF2B5EF4-FFF2-40B4-BE49-F238E27FC236}">
                <a16:creationId xmlns:a16="http://schemas.microsoft.com/office/drawing/2014/main" id="{FD1A2C0A-0C97-41B6-8DCD-D16087CAA511}"/>
              </a:ext>
            </a:extLst>
          </p:cNvPr>
          <p:cNvSpPr txBox="1"/>
          <p:nvPr/>
        </p:nvSpPr>
        <p:spPr>
          <a:xfrm>
            <a:off x="71120" y="4549676"/>
            <a:ext cx="10576560" cy="2308324"/>
          </a:xfrm>
          <a:prstGeom prst="rect">
            <a:avLst/>
          </a:prstGeom>
          <a:noFill/>
        </p:spPr>
        <p:txBody>
          <a:bodyPr wrap="square" rtlCol="0">
            <a:spAutoFit/>
          </a:bodyPr>
          <a:lstStyle/>
          <a:p>
            <a:r>
              <a:rPr lang="en-US" sz="3600" dirty="0"/>
              <a:t>Now in its second </a:t>
            </a:r>
            <a:br>
              <a:rPr lang="en-US" sz="3600" dirty="0"/>
            </a:br>
            <a:r>
              <a:rPr lang="en-US" sz="3600" dirty="0"/>
              <a:t>year – the </a:t>
            </a:r>
            <a:r>
              <a:rPr lang="en-US" sz="3600" dirty="0" err="1"/>
              <a:t>Herbstalk</a:t>
            </a:r>
            <a:r>
              <a:rPr lang="en-US" sz="3600" dirty="0"/>
              <a:t> </a:t>
            </a:r>
            <a:br>
              <a:rPr lang="en-US" sz="3600" dirty="0"/>
            </a:br>
            <a:r>
              <a:rPr lang="en-US" sz="3600" dirty="0"/>
              <a:t>garden is a raised bed</a:t>
            </a:r>
            <a:br>
              <a:rPr lang="en-US" sz="3600" dirty="0"/>
            </a:br>
            <a:r>
              <a:rPr lang="en-US" sz="3600" dirty="0"/>
              <a:t>demonstration garden featuring herb plants.</a:t>
            </a:r>
          </a:p>
        </p:txBody>
      </p:sp>
      <p:sp>
        <p:nvSpPr>
          <p:cNvPr id="11" name="TextBox 10">
            <a:extLst>
              <a:ext uri="{FF2B5EF4-FFF2-40B4-BE49-F238E27FC236}">
                <a16:creationId xmlns:a16="http://schemas.microsoft.com/office/drawing/2014/main" id="{BF6E0EC2-B902-4CE0-92EE-E53B7F62DE12}"/>
              </a:ext>
            </a:extLst>
          </p:cNvPr>
          <p:cNvSpPr txBox="1"/>
          <p:nvPr/>
        </p:nvSpPr>
        <p:spPr>
          <a:xfrm>
            <a:off x="71120" y="3676856"/>
            <a:ext cx="3808158" cy="830997"/>
          </a:xfrm>
          <a:prstGeom prst="rect">
            <a:avLst/>
          </a:prstGeom>
          <a:solidFill>
            <a:schemeClr val="accent6">
              <a:lumMod val="40000"/>
              <a:lumOff val="60000"/>
            </a:schemeClr>
          </a:solidFill>
        </p:spPr>
        <p:txBody>
          <a:bodyPr wrap="square" rtlCol="0">
            <a:spAutoFit/>
          </a:bodyPr>
          <a:lstStyle/>
          <a:p>
            <a:r>
              <a:rPr lang="en-US" sz="2400" dirty="0"/>
              <a:t>Park Stewards / Volunteers</a:t>
            </a:r>
          </a:p>
          <a:p>
            <a:r>
              <a:rPr lang="en-US" sz="2400" dirty="0"/>
              <a:t>Gardening &amp; Landscaping </a:t>
            </a:r>
          </a:p>
        </p:txBody>
      </p:sp>
      <p:pic>
        <p:nvPicPr>
          <p:cNvPr id="3" name="Picture 2" descr="A group of bushes in a garden&#10;&#10;Description generated with very high confidence">
            <a:extLst>
              <a:ext uri="{FF2B5EF4-FFF2-40B4-BE49-F238E27FC236}">
                <a16:creationId xmlns:a16="http://schemas.microsoft.com/office/drawing/2014/main" id="{7B987192-D957-4695-9BA5-5648FF25F8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36" y="134132"/>
            <a:ext cx="7475024" cy="5606268"/>
          </a:xfrm>
          <a:prstGeom prst="rect">
            <a:avLst/>
          </a:prstGeom>
        </p:spPr>
      </p:pic>
    </p:spTree>
    <p:extLst>
      <p:ext uri="{BB962C8B-B14F-4D97-AF65-F5344CB8AC3E}">
        <p14:creationId xmlns:p14="http://schemas.microsoft.com/office/powerpoint/2010/main" val="145458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71120" y="71120"/>
            <a:ext cx="3808158" cy="3505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894EE-8AF4-45F1-8501-820C74D8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541146" y="456329"/>
            <a:ext cx="2614812" cy="2648098"/>
          </a:xfrm>
          <a:prstGeom prst="rect">
            <a:avLst/>
          </a:prstGeom>
        </p:spPr>
      </p:pic>
      <p:sp>
        <p:nvSpPr>
          <p:cNvPr id="8" name="TextBox 7">
            <a:extLst>
              <a:ext uri="{FF2B5EF4-FFF2-40B4-BE49-F238E27FC236}">
                <a16:creationId xmlns:a16="http://schemas.microsoft.com/office/drawing/2014/main" id="{FD1A2C0A-0C97-41B6-8DCD-D16087CAA511}"/>
              </a:ext>
            </a:extLst>
          </p:cNvPr>
          <p:cNvSpPr txBox="1"/>
          <p:nvPr/>
        </p:nvSpPr>
        <p:spPr>
          <a:xfrm>
            <a:off x="4087843" y="6036109"/>
            <a:ext cx="6404874" cy="646331"/>
          </a:xfrm>
          <a:prstGeom prst="rect">
            <a:avLst/>
          </a:prstGeom>
          <a:noFill/>
        </p:spPr>
        <p:txBody>
          <a:bodyPr wrap="square" rtlCol="0">
            <a:spAutoFit/>
          </a:bodyPr>
          <a:lstStyle/>
          <a:p>
            <a:r>
              <a:rPr lang="en-US" sz="3600" dirty="0"/>
              <a:t>JP Butterfly Garden</a:t>
            </a:r>
          </a:p>
        </p:txBody>
      </p:sp>
      <p:sp>
        <p:nvSpPr>
          <p:cNvPr id="11" name="TextBox 10">
            <a:extLst>
              <a:ext uri="{FF2B5EF4-FFF2-40B4-BE49-F238E27FC236}">
                <a16:creationId xmlns:a16="http://schemas.microsoft.com/office/drawing/2014/main" id="{BF6E0EC2-B902-4CE0-92EE-E53B7F62DE12}"/>
              </a:ext>
            </a:extLst>
          </p:cNvPr>
          <p:cNvSpPr txBox="1"/>
          <p:nvPr/>
        </p:nvSpPr>
        <p:spPr>
          <a:xfrm>
            <a:off x="71120" y="3676856"/>
            <a:ext cx="3808158" cy="830997"/>
          </a:xfrm>
          <a:prstGeom prst="rect">
            <a:avLst/>
          </a:prstGeom>
          <a:solidFill>
            <a:schemeClr val="accent6">
              <a:lumMod val="40000"/>
              <a:lumOff val="60000"/>
            </a:schemeClr>
          </a:solidFill>
        </p:spPr>
        <p:txBody>
          <a:bodyPr wrap="square" rtlCol="0">
            <a:spAutoFit/>
          </a:bodyPr>
          <a:lstStyle/>
          <a:p>
            <a:r>
              <a:rPr lang="en-US" sz="2400" dirty="0"/>
              <a:t>Park Stewards / Volunteers</a:t>
            </a:r>
          </a:p>
          <a:p>
            <a:r>
              <a:rPr lang="en-US" sz="2400" dirty="0"/>
              <a:t>Gardening &amp; Landscaping </a:t>
            </a:r>
          </a:p>
        </p:txBody>
      </p:sp>
      <p:pic>
        <p:nvPicPr>
          <p:cNvPr id="4" name="Picture 3" descr="A green plant in a garden&#10;&#10;Description generated with very high confidence">
            <a:extLst>
              <a:ext uri="{FF2B5EF4-FFF2-40B4-BE49-F238E27FC236}">
                <a16:creationId xmlns:a16="http://schemas.microsoft.com/office/drawing/2014/main" id="{758D6F56-175E-49CB-91D3-62A63A30C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90509" y="784860"/>
            <a:ext cx="4653280" cy="3489960"/>
          </a:xfrm>
          <a:prstGeom prst="rect">
            <a:avLst/>
          </a:prstGeom>
        </p:spPr>
      </p:pic>
      <p:pic>
        <p:nvPicPr>
          <p:cNvPr id="9" name="Picture 8" descr="A close up of a lush green field&#10;&#10;Description generated with very high confidence">
            <a:extLst>
              <a:ext uri="{FF2B5EF4-FFF2-40B4-BE49-F238E27FC236}">
                <a16:creationId xmlns:a16="http://schemas.microsoft.com/office/drawing/2014/main" id="{6C530CFB-C2BC-4674-9BC1-77463DBE4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91883" y="899160"/>
            <a:ext cx="5567680" cy="4175760"/>
          </a:xfrm>
          <a:prstGeom prst="rect">
            <a:avLst/>
          </a:prstGeom>
        </p:spPr>
      </p:pic>
    </p:spTree>
    <p:extLst>
      <p:ext uri="{BB962C8B-B14F-4D97-AF65-F5344CB8AC3E}">
        <p14:creationId xmlns:p14="http://schemas.microsoft.com/office/powerpoint/2010/main" val="396034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71120" y="71120"/>
            <a:ext cx="3808158" cy="35052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894EE-8AF4-45F1-8501-820C74D8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541146" y="456329"/>
            <a:ext cx="2614812" cy="2648098"/>
          </a:xfrm>
          <a:prstGeom prst="rect">
            <a:avLst/>
          </a:prstGeom>
        </p:spPr>
      </p:pic>
      <p:sp>
        <p:nvSpPr>
          <p:cNvPr id="8" name="TextBox 7">
            <a:extLst>
              <a:ext uri="{FF2B5EF4-FFF2-40B4-BE49-F238E27FC236}">
                <a16:creationId xmlns:a16="http://schemas.microsoft.com/office/drawing/2014/main" id="{FD1A2C0A-0C97-41B6-8DCD-D16087CAA511}"/>
              </a:ext>
            </a:extLst>
          </p:cNvPr>
          <p:cNvSpPr txBox="1"/>
          <p:nvPr/>
        </p:nvSpPr>
        <p:spPr>
          <a:xfrm>
            <a:off x="213360" y="5134715"/>
            <a:ext cx="11885927" cy="1754326"/>
          </a:xfrm>
          <a:prstGeom prst="rect">
            <a:avLst/>
          </a:prstGeom>
          <a:noFill/>
        </p:spPr>
        <p:txBody>
          <a:bodyPr wrap="square" rtlCol="0">
            <a:spAutoFit/>
          </a:bodyPr>
          <a:lstStyle/>
          <a:p>
            <a:r>
              <a:rPr lang="en-US" sz="3600" dirty="0"/>
              <a:t>The addition of the JP butterfly garden gives us two gardens focused on butterfly plants.  Featured here – a release of a newly-emerged monarch in the garden near Mass Ave.</a:t>
            </a:r>
          </a:p>
        </p:txBody>
      </p:sp>
      <p:sp>
        <p:nvSpPr>
          <p:cNvPr id="11" name="TextBox 10">
            <a:extLst>
              <a:ext uri="{FF2B5EF4-FFF2-40B4-BE49-F238E27FC236}">
                <a16:creationId xmlns:a16="http://schemas.microsoft.com/office/drawing/2014/main" id="{BF6E0EC2-B902-4CE0-92EE-E53B7F62DE12}"/>
              </a:ext>
            </a:extLst>
          </p:cNvPr>
          <p:cNvSpPr txBox="1"/>
          <p:nvPr/>
        </p:nvSpPr>
        <p:spPr>
          <a:xfrm>
            <a:off x="71120" y="3676856"/>
            <a:ext cx="3808158" cy="830997"/>
          </a:xfrm>
          <a:prstGeom prst="rect">
            <a:avLst/>
          </a:prstGeom>
          <a:solidFill>
            <a:schemeClr val="accent6">
              <a:lumMod val="40000"/>
              <a:lumOff val="60000"/>
            </a:schemeClr>
          </a:solidFill>
        </p:spPr>
        <p:txBody>
          <a:bodyPr wrap="square" rtlCol="0">
            <a:spAutoFit/>
          </a:bodyPr>
          <a:lstStyle/>
          <a:p>
            <a:r>
              <a:rPr lang="en-US" sz="2400" dirty="0"/>
              <a:t>Park Stewards / Volunteers</a:t>
            </a:r>
          </a:p>
          <a:p>
            <a:r>
              <a:rPr lang="en-US" sz="2400" dirty="0"/>
              <a:t>Gardening &amp; Landscaping </a:t>
            </a:r>
          </a:p>
        </p:txBody>
      </p:sp>
      <p:pic>
        <p:nvPicPr>
          <p:cNvPr id="10" name="Picture 9" descr="A close up of a flower garden&#10;&#10;Description generated with very high confidence">
            <a:extLst>
              <a:ext uri="{FF2B5EF4-FFF2-40B4-BE49-F238E27FC236}">
                <a16:creationId xmlns:a16="http://schemas.microsoft.com/office/drawing/2014/main" id="{9118330A-F4D8-44CE-9B7A-7BC300B13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082039">
            <a:off x="4206359" y="369794"/>
            <a:ext cx="2097166" cy="1572875"/>
          </a:xfrm>
          <a:prstGeom prst="rect">
            <a:avLst/>
          </a:prstGeom>
        </p:spPr>
      </p:pic>
      <p:pic>
        <p:nvPicPr>
          <p:cNvPr id="12" name="Picture 11" descr="A close up of a tree&#10;&#10;Description generated with very high confidence">
            <a:extLst>
              <a:ext uri="{FF2B5EF4-FFF2-40B4-BE49-F238E27FC236}">
                <a16:creationId xmlns:a16="http://schemas.microsoft.com/office/drawing/2014/main" id="{8C2A9643-FB09-43A7-85BB-A26419758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6323" y="726598"/>
            <a:ext cx="5684090" cy="4279527"/>
          </a:xfrm>
          <a:prstGeom prst="rect">
            <a:avLst/>
          </a:prstGeom>
        </p:spPr>
      </p:pic>
    </p:spTree>
    <p:extLst>
      <p:ext uri="{BB962C8B-B14F-4D97-AF65-F5344CB8AC3E}">
        <p14:creationId xmlns:p14="http://schemas.microsoft.com/office/powerpoint/2010/main" val="4192826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CE48EE0-0967-460B-83EE-329F506C228D}"/>
              </a:ext>
            </a:extLst>
          </p:cNvPr>
          <p:cNvSpPr/>
          <p:nvPr/>
        </p:nvSpPr>
        <p:spPr>
          <a:xfrm>
            <a:off x="71120" y="71119"/>
            <a:ext cx="1773329" cy="191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B894EE-8AF4-45F1-8501-820C74D8FF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08078">
            <a:off x="176031" y="174511"/>
            <a:ext cx="1563505" cy="1583408"/>
          </a:xfrm>
          <a:prstGeom prst="rect">
            <a:avLst/>
          </a:prstGeom>
        </p:spPr>
      </p:pic>
      <p:sp>
        <p:nvSpPr>
          <p:cNvPr id="8" name="TextBox 7">
            <a:extLst>
              <a:ext uri="{FF2B5EF4-FFF2-40B4-BE49-F238E27FC236}">
                <a16:creationId xmlns:a16="http://schemas.microsoft.com/office/drawing/2014/main" id="{FD1A2C0A-0C97-41B6-8DCD-D16087CAA511}"/>
              </a:ext>
            </a:extLst>
          </p:cNvPr>
          <p:cNvSpPr txBox="1"/>
          <p:nvPr/>
        </p:nvSpPr>
        <p:spPr>
          <a:xfrm>
            <a:off x="244035" y="2251777"/>
            <a:ext cx="2431788" cy="3970318"/>
          </a:xfrm>
          <a:prstGeom prst="rect">
            <a:avLst/>
          </a:prstGeom>
          <a:noFill/>
        </p:spPr>
        <p:txBody>
          <a:bodyPr wrap="square" rtlCol="0">
            <a:spAutoFit/>
          </a:bodyPr>
          <a:lstStyle/>
          <a:p>
            <a:r>
              <a:rPr lang="en-US" sz="3600" dirty="0"/>
              <a:t>Family Community Garden – </a:t>
            </a:r>
          </a:p>
          <a:p>
            <a:r>
              <a:rPr lang="en-US" sz="3600" dirty="0"/>
              <a:t>At New Minton Street Playground </a:t>
            </a:r>
          </a:p>
        </p:txBody>
      </p:sp>
      <p:pic>
        <p:nvPicPr>
          <p:cNvPr id="7" name="Picture 6" descr="A picture containing outdoor, tree, person, grass&#10;&#10;Description generated with very high confidence">
            <a:extLst>
              <a:ext uri="{FF2B5EF4-FFF2-40B4-BE49-F238E27FC236}">
                <a16:creationId xmlns:a16="http://schemas.microsoft.com/office/drawing/2014/main" id="{346DE286-F406-482B-B4C2-B0BAD9FA5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93536" y="904158"/>
            <a:ext cx="6664309" cy="4998232"/>
          </a:xfrm>
          <a:prstGeom prst="rect">
            <a:avLst/>
          </a:prstGeom>
        </p:spPr>
      </p:pic>
      <p:pic>
        <p:nvPicPr>
          <p:cNvPr id="9" name="Picture 8" descr="A picture containing outdoor, person, grass, ground&#10;&#10;Description generated with very high confidence">
            <a:extLst>
              <a:ext uri="{FF2B5EF4-FFF2-40B4-BE49-F238E27FC236}">
                <a16:creationId xmlns:a16="http://schemas.microsoft.com/office/drawing/2014/main" id="{AF4B1AEA-C19B-4671-BF43-68899817F2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066860" y="124593"/>
            <a:ext cx="3762587" cy="2821941"/>
          </a:xfrm>
          <a:prstGeom prst="rect">
            <a:avLst/>
          </a:prstGeom>
        </p:spPr>
      </p:pic>
    </p:spTree>
    <p:extLst>
      <p:ext uri="{BB962C8B-B14F-4D97-AF65-F5344CB8AC3E}">
        <p14:creationId xmlns:p14="http://schemas.microsoft.com/office/powerpoint/2010/main" val="3879196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ond&#10;&#10;Description generated with high confidence">
            <a:extLst>
              <a:ext uri="{FF2B5EF4-FFF2-40B4-BE49-F238E27FC236}">
                <a16:creationId xmlns:a16="http://schemas.microsoft.com/office/drawing/2014/main" id="{99FCA7E9-FB30-4393-8314-849C8EDF0F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00584" y="259352"/>
            <a:ext cx="8631360" cy="6473519"/>
          </a:xfrm>
          <a:prstGeom prst="rect">
            <a:avLst/>
          </a:prstGeom>
        </p:spPr>
      </p:pic>
      <p:sp>
        <p:nvSpPr>
          <p:cNvPr id="9" name="Rectangle 8">
            <a:extLst>
              <a:ext uri="{FF2B5EF4-FFF2-40B4-BE49-F238E27FC236}">
                <a16:creationId xmlns:a16="http://schemas.microsoft.com/office/drawing/2014/main" id="{39D3CD8D-530E-44A4-AC39-B4C0B421D6A7}"/>
              </a:ext>
            </a:extLst>
          </p:cNvPr>
          <p:cNvSpPr/>
          <p:nvPr/>
        </p:nvSpPr>
        <p:spPr>
          <a:xfrm>
            <a:off x="71120" y="71119"/>
            <a:ext cx="1773329" cy="191008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7BDDD31-285A-4942-A147-CFC3ED8F5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08078">
            <a:off x="176031" y="174511"/>
            <a:ext cx="1563505" cy="1583408"/>
          </a:xfrm>
          <a:prstGeom prst="rect">
            <a:avLst/>
          </a:prstGeom>
        </p:spPr>
      </p:pic>
      <p:sp>
        <p:nvSpPr>
          <p:cNvPr id="12" name="TextBox 11">
            <a:extLst>
              <a:ext uri="{FF2B5EF4-FFF2-40B4-BE49-F238E27FC236}">
                <a16:creationId xmlns:a16="http://schemas.microsoft.com/office/drawing/2014/main" id="{5685A0BA-4ABA-4BD2-85A8-5A023A442BF9}"/>
              </a:ext>
            </a:extLst>
          </p:cNvPr>
          <p:cNvSpPr txBox="1"/>
          <p:nvPr/>
        </p:nvSpPr>
        <p:spPr>
          <a:xfrm>
            <a:off x="244035" y="2251777"/>
            <a:ext cx="2431788" cy="3970318"/>
          </a:xfrm>
          <a:prstGeom prst="rect">
            <a:avLst/>
          </a:prstGeom>
          <a:noFill/>
        </p:spPr>
        <p:txBody>
          <a:bodyPr wrap="square" rtlCol="0">
            <a:spAutoFit/>
          </a:bodyPr>
          <a:lstStyle/>
          <a:p>
            <a:r>
              <a:rPr lang="en-US" sz="3600" dirty="0"/>
              <a:t>Family Community Garden – </a:t>
            </a:r>
          </a:p>
          <a:p>
            <a:r>
              <a:rPr lang="en-US" sz="3600" dirty="0"/>
              <a:t>At New Minton Street Playground </a:t>
            </a:r>
          </a:p>
        </p:txBody>
      </p:sp>
    </p:spTree>
    <p:extLst>
      <p:ext uri="{BB962C8B-B14F-4D97-AF65-F5344CB8AC3E}">
        <p14:creationId xmlns:p14="http://schemas.microsoft.com/office/powerpoint/2010/main" val="252079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1247</Words>
  <Application>Microsoft Office PowerPoint</Application>
  <PresentationFormat>Widescreen</PresentationFormat>
  <Paragraphs>108</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Maiandra GD</vt:lpstr>
      <vt:lpstr>Office Theme</vt:lpstr>
      <vt:lpstr>PMAC 2017 Annual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more information visit our website or follow our social media pages.  Visit http://swcpc.org </vt:lpstr>
      <vt:lpstr>Small Group Exercise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PMAC 2017 Annual Meeting</dc:title>
  <dc:creator>Jennifer Leonard</dc:creator>
  <cp:lastModifiedBy>Jennifer Leonard</cp:lastModifiedBy>
  <cp:revision>61</cp:revision>
  <cp:lastPrinted>2017-11-02T13:43:12Z</cp:lastPrinted>
  <dcterms:created xsi:type="dcterms:W3CDTF">2017-11-01T14:52:36Z</dcterms:created>
  <dcterms:modified xsi:type="dcterms:W3CDTF">2017-11-02T13:48:15Z</dcterms:modified>
</cp:coreProperties>
</file>